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7" r:id="rId1"/>
  </p:sldMasterIdLst>
  <p:notesMasterIdLst>
    <p:notesMasterId r:id="rId43"/>
  </p:notesMasterIdLst>
  <p:sldIdLst>
    <p:sldId id="327" r:id="rId2"/>
    <p:sldId id="426" r:id="rId3"/>
    <p:sldId id="387" r:id="rId4"/>
    <p:sldId id="529" r:id="rId5"/>
    <p:sldId id="530" r:id="rId6"/>
    <p:sldId id="531" r:id="rId7"/>
    <p:sldId id="532" r:id="rId8"/>
    <p:sldId id="422" r:id="rId9"/>
    <p:sldId id="449" r:id="rId10"/>
    <p:sldId id="533" r:id="rId11"/>
    <p:sldId id="556" r:id="rId12"/>
    <p:sldId id="557" r:id="rId13"/>
    <p:sldId id="558" r:id="rId14"/>
    <p:sldId id="559" r:id="rId15"/>
    <p:sldId id="560" r:id="rId16"/>
    <p:sldId id="534" r:id="rId17"/>
    <p:sldId id="535" r:id="rId18"/>
    <p:sldId id="536" r:id="rId19"/>
    <p:sldId id="537" r:id="rId20"/>
    <p:sldId id="538" r:id="rId21"/>
    <p:sldId id="539" r:id="rId22"/>
    <p:sldId id="540" r:id="rId23"/>
    <p:sldId id="541" r:id="rId24"/>
    <p:sldId id="542" r:id="rId25"/>
    <p:sldId id="543" r:id="rId26"/>
    <p:sldId id="544" r:id="rId27"/>
    <p:sldId id="545" r:id="rId28"/>
    <p:sldId id="546" r:id="rId29"/>
    <p:sldId id="547" r:id="rId30"/>
    <p:sldId id="548" r:id="rId31"/>
    <p:sldId id="549" r:id="rId32"/>
    <p:sldId id="550" r:id="rId33"/>
    <p:sldId id="551" r:id="rId34"/>
    <p:sldId id="552" r:id="rId35"/>
    <p:sldId id="553" r:id="rId36"/>
    <p:sldId id="554" r:id="rId37"/>
    <p:sldId id="555" r:id="rId38"/>
    <p:sldId id="480" r:id="rId39"/>
    <p:sldId id="561" r:id="rId40"/>
    <p:sldId id="562" r:id="rId41"/>
    <p:sldId id="483" r:id="rId42"/>
  </p:sldIdLst>
  <p:sldSz cx="9144000" cy="5143500" type="screen16x9"/>
  <p:notesSz cx="6858000" cy="9144000"/>
  <p:embeddedFontLst>
    <p:embeddedFont>
      <p:font typeface="Baloo 2" pitchFamily="2" charset="0"/>
      <p:regular r:id="rId44"/>
      <p:bold r:id="rId45"/>
    </p:embeddedFont>
    <p:embeddedFont>
      <p:font typeface="El Messiri" pitchFamily="2" charset="-78"/>
      <p:regular r:id="rId46"/>
      <p:bold r:id="rId47"/>
    </p:embeddedFont>
    <p:embeddedFont>
      <p:font typeface="JetBrains Mono ExtraBold" panose="02000009000000000000" pitchFamily="49" charset="0"/>
      <p:bold r:id="rId48"/>
      <p:italic r:id="rId49"/>
      <p:boldItalic r:id="rId50"/>
    </p:embeddedFont>
    <p:embeddedFont>
      <p:font typeface="JetBrains Mono Medium" panose="02000009000000000000" pitchFamily="49" charset="0"/>
      <p:regular r:id="rId51"/>
      <p:italic r:id="rId52"/>
    </p:embeddedFont>
    <p:embeddedFont>
      <p:font typeface="Nunito" pitchFamily="2" charset="0"/>
      <p:regular r:id="rId53"/>
      <p:bold r:id="rId54"/>
      <p:italic r:id="rId55"/>
      <p:boldItalic r:id="rId56"/>
    </p:embeddedFont>
    <p:embeddedFont>
      <p:font typeface="Roboto Condensed Light" panose="020F0302020204030204" pitchFamily="34" charset="0"/>
      <p:regular r:id="rId57"/>
      <p: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Знакомство с устройством ПК" id="{695318F7-FC54-48CD-A8B7-52EFBB75843D}">
          <p14:sldIdLst>
            <p14:sldId id="327"/>
            <p14:sldId id="426"/>
            <p14:sldId id="387"/>
            <p14:sldId id="529"/>
            <p14:sldId id="530"/>
            <p14:sldId id="531"/>
            <p14:sldId id="532"/>
            <p14:sldId id="422"/>
            <p14:sldId id="449"/>
            <p14:sldId id="533"/>
            <p14:sldId id="556"/>
            <p14:sldId id="557"/>
            <p14:sldId id="558"/>
            <p14:sldId id="559"/>
            <p14:sldId id="560"/>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480"/>
            <p14:sldId id="561"/>
            <p14:sldId id="562"/>
            <p14:sldId id="483"/>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3B30"/>
    <a:srgbClr val="FF5946"/>
    <a:srgbClr val="8E7C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AE0214-66B5-43A9-B8E5-AB9CC09A364C}">
  <a:tblStyle styleId="{26AE0214-66B5-43A9-B8E5-AB9CC09A36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92AAF19-D3DB-4031-B836-34376C63EDDC}"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21" autoAdjust="0"/>
    <p:restoredTop sz="93856"/>
  </p:normalViewPr>
  <p:slideViewPr>
    <p:cSldViewPr snapToGrid="0">
      <p:cViewPr varScale="1">
        <p:scale>
          <a:sx n="135" d="100"/>
          <a:sy n="135" d="100"/>
        </p:scale>
        <p:origin x="1400" y="160"/>
      </p:cViewPr>
      <p:guideLst>
        <p:guide orient="horz" pos="1620"/>
        <p:guide pos="2880"/>
      </p:guideLst>
    </p:cSldViewPr>
  </p:slideViewPr>
  <p:notesTextViewPr>
    <p:cViewPr>
      <p:scale>
        <a:sx n="1" d="1"/>
        <a:sy n="1" d="1"/>
      </p:scale>
      <p:origin x="0" y="0"/>
    </p:cViewPr>
  </p:notesTextViewPr>
  <p:notesViewPr>
    <p:cSldViewPr snapToGrid="0">
      <p:cViewPr varScale="1">
        <p:scale>
          <a:sx n="63" d="100"/>
          <a:sy n="63" d="100"/>
        </p:scale>
        <p:origin x="313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193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atin typeface="Nunito" pitchFamily="2" charset="-52"/>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dirty="0"/>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60331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latin typeface="Nunito" pitchFamily="2" charset="-52"/>
              </a:defRPr>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dirty="0"/>
          </a:p>
        </p:txBody>
      </p:sp>
      <p:sp>
        <p:nvSpPr>
          <p:cNvPr id="23" name="Google Shape;23;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 name="Google Shape;24;p4"/>
          <p:cNvSpPr/>
          <p:nvPr/>
        </p:nvSpPr>
        <p:spPr>
          <a:xfrm>
            <a:off x="6208675" y="43994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2351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6460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6336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latin typeface="Nunito" pitchFamily="2" charset="-52"/>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dirty="0"/>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09980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8" r:id="rId1"/>
    <p:sldLayoutId id="2147483683" r:id="rId2"/>
    <p:sldLayoutId id="2147483684" r:id="rId3"/>
    <p:sldLayoutId id="2147483685" r:id="rId4"/>
    <p:sldLayoutId id="2147483694" r:id="rId5"/>
    <p:sldLayoutId id="2147483696" r:id="rId6"/>
    <p:sldLayoutId id="2147483697" r:id="rId7"/>
    <p:sldLayoutId id="2147483698" r:id="rId8"/>
    <p:sldLayoutId id="214748370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5" Type="http://schemas.openxmlformats.org/officeDocument/2006/relationships/image" Target="../media/image8.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5" Type="http://schemas.openxmlformats.org/officeDocument/2006/relationships/image" Target="../media/image9.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10.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5" Type="http://schemas.openxmlformats.org/officeDocument/2006/relationships/image" Target="../media/image11.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12.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13.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14.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15.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16.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5" Type="http://schemas.openxmlformats.org/officeDocument/2006/relationships/image" Target="../media/image17.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7.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5" Type="http://schemas.openxmlformats.org/officeDocument/2006/relationships/image" Target="../media/image18.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19.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7.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20.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21.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5" Type="http://schemas.openxmlformats.org/officeDocument/2006/relationships/image" Target="../media/image22.pn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23.png"/><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5" Type="http://schemas.openxmlformats.org/officeDocument/2006/relationships/image" Target="../media/image24.png"/><Relationship Id="rId4" Type="http://schemas.microsoft.com/office/2007/relationships/hdphoto" Target="../media/hdphoto4.wdp"/></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25.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5.xm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5.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5.xml"/><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5.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6.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 Id="rId5" Type="http://schemas.openxmlformats.org/officeDocument/2006/relationships/image" Target="../media/image7.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pic>
        <p:nvPicPr>
          <p:cNvPr id="2" name="Google Shape;12;p2">
            <a:extLst>
              <a:ext uri="{FF2B5EF4-FFF2-40B4-BE49-F238E27FC236}">
                <a16:creationId xmlns:a16="http://schemas.microsoft.com/office/drawing/2014/main" id="{2EC9A0E6-D878-C64D-6596-3C74C246758D}"/>
              </a:ext>
            </a:extLst>
          </p:cNvPr>
          <p:cNvPicPr preferRelativeResize="0"/>
          <p:nvPr/>
        </p:nvPicPr>
        <p:blipFill>
          <a:blip r:embed="rId3">
            <a:alphaModFix/>
          </a:blip>
          <a:stretch>
            <a:fillRect/>
          </a:stretch>
        </p:blipFill>
        <p:spPr>
          <a:xfrm>
            <a:off x="390524" y="-86101"/>
            <a:ext cx="1351375" cy="1713825"/>
          </a:xfrm>
          <a:prstGeom prst="rect">
            <a:avLst/>
          </a:prstGeom>
          <a:noFill/>
          <a:ln>
            <a:noFill/>
          </a:ln>
        </p:spPr>
      </p:pic>
      <p:pic>
        <p:nvPicPr>
          <p:cNvPr id="3" name="Рисунок 2">
            <a:extLst>
              <a:ext uri="{FF2B5EF4-FFF2-40B4-BE49-F238E27FC236}">
                <a16:creationId xmlns:a16="http://schemas.microsoft.com/office/drawing/2014/main" id="{3802BE0B-3924-DBEB-6A63-65856C4EA378}"/>
              </a:ext>
            </a:extLst>
          </p:cNvPr>
          <p:cNvPicPr>
            <a:picLocks noChangeAspect="1"/>
          </p:cNvPicPr>
          <p:nvPr/>
        </p:nvPicPr>
        <p:blipFill>
          <a:blip r:embed="rId4">
            <a:alphaModFix amt="75000"/>
          </a:blip>
          <a:stretch>
            <a:fillRect/>
          </a:stretch>
        </p:blipFill>
        <p:spPr>
          <a:xfrm>
            <a:off x="0" y="-1"/>
            <a:ext cx="9144000" cy="5143501"/>
          </a:xfrm>
          <a:prstGeom prst="rect">
            <a:avLst/>
          </a:prstGeom>
        </p:spPr>
      </p:pic>
      <p:grpSp>
        <p:nvGrpSpPr>
          <p:cNvPr id="5" name="Google Shape;166;p23">
            <a:extLst>
              <a:ext uri="{FF2B5EF4-FFF2-40B4-BE49-F238E27FC236}">
                <a16:creationId xmlns:a16="http://schemas.microsoft.com/office/drawing/2014/main" id="{7C102AD8-8959-422A-6888-EE260601839B}"/>
              </a:ext>
            </a:extLst>
          </p:cNvPr>
          <p:cNvGrpSpPr/>
          <p:nvPr/>
        </p:nvGrpSpPr>
        <p:grpSpPr>
          <a:xfrm>
            <a:off x="792606" y="4270764"/>
            <a:ext cx="636900" cy="322800"/>
            <a:chOff x="790074" y="3806775"/>
            <a:chExt cx="636900" cy="322800"/>
          </a:xfrm>
          <a:solidFill>
            <a:srgbClr val="A73B30"/>
          </a:solidFill>
        </p:grpSpPr>
        <p:sp>
          <p:nvSpPr>
            <p:cNvPr id="6" name="Google Shape;167;p23">
              <a:extLst>
                <a:ext uri="{FF2B5EF4-FFF2-40B4-BE49-F238E27FC236}">
                  <a16:creationId xmlns:a16="http://schemas.microsoft.com/office/drawing/2014/main" id="{3CCF9CCC-AC75-DA51-39E1-381A8D437949}"/>
                </a:ext>
              </a:extLst>
            </p:cNvPr>
            <p:cNvSpPr/>
            <p:nvPr/>
          </p:nvSpPr>
          <p:spPr>
            <a:xfrm>
              <a:off x="790074" y="3806775"/>
              <a:ext cx="636900" cy="322800"/>
            </a:xfrm>
            <a:prstGeom prst="roundRect">
              <a:avLst>
                <a:gd name="adj" fmla="val 5000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68;p23">
              <a:extLst>
                <a:ext uri="{FF2B5EF4-FFF2-40B4-BE49-F238E27FC236}">
                  <a16:creationId xmlns:a16="http://schemas.microsoft.com/office/drawing/2014/main" id="{F377ABCB-E2C4-C3BA-126B-B28627FA50E2}"/>
                </a:ext>
              </a:extLst>
            </p:cNvPr>
            <p:cNvCxnSpPr/>
            <p:nvPr/>
          </p:nvCxnSpPr>
          <p:spPr>
            <a:xfrm>
              <a:off x="990625" y="3968175"/>
              <a:ext cx="235800" cy="0"/>
            </a:xfrm>
            <a:prstGeom prst="straightConnector1">
              <a:avLst/>
            </a:prstGeom>
            <a:grpFill/>
            <a:ln w="9525" cap="flat" cmpd="sng">
              <a:solidFill>
                <a:schemeClr val="lt1"/>
              </a:solidFill>
              <a:prstDash val="solid"/>
              <a:round/>
              <a:headEnd type="none" w="med" len="med"/>
              <a:tailEnd type="triangle" w="med" len="med"/>
            </a:ln>
          </p:spPr>
        </p:cxnSp>
      </p:grpSp>
      <p:sp>
        <p:nvSpPr>
          <p:cNvPr id="12" name="Google Shape;833;p53">
            <a:extLst>
              <a:ext uri="{FF2B5EF4-FFF2-40B4-BE49-F238E27FC236}">
                <a16:creationId xmlns:a16="http://schemas.microsoft.com/office/drawing/2014/main" id="{5024B9A5-B1D8-1E53-03D0-EC4C57DCDD36}"/>
              </a:ext>
            </a:extLst>
          </p:cNvPr>
          <p:cNvSpPr/>
          <p:nvPr/>
        </p:nvSpPr>
        <p:spPr>
          <a:xfrm>
            <a:off x="4850777"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4;p53">
            <a:extLst>
              <a:ext uri="{FF2B5EF4-FFF2-40B4-BE49-F238E27FC236}">
                <a16:creationId xmlns:a16="http://schemas.microsoft.com/office/drawing/2014/main" id="{FFD952F2-D086-1B04-06B8-A8E55E8DB5FE}"/>
              </a:ext>
            </a:extLst>
          </p:cNvPr>
          <p:cNvSpPr txBox="1">
            <a:spLocks noGrp="1"/>
          </p:cNvSpPr>
          <p:nvPr>
            <p:ph type="title"/>
          </p:nvPr>
        </p:nvSpPr>
        <p:spPr>
          <a:xfrm>
            <a:off x="766349" y="1694550"/>
            <a:ext cx="5068328" cy="2584088"/>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ru-RU" sz="5000" dirty="0"/>
              <a:t>ООП</a:t>
            </a:r>
            <a:br>
              <a:rPr lang="ru-RU" sz="5000" dirty="0"/>
            </a:br>
            <a:r>
              <a:rPr lang="en-US" sz="5000" dirty="0"/>
              <a:t>(</a:t>
            </a:r>
            <a:r>
              <a:rPr lang="ru-RU" sz="5000" dirty="0"/>
              <a:t>часть 2)</a:t>
            </a:r>
            <a:endParaRPr sz="5000" dirty="0"/>
          </a:p>
        </p:txBody>
      </p:sp>
      <p:sp>
        <p:nvSpPr>
          <p:cNvPr id="14" name="Google Shape;836;p53">
            <a:extLst>
              <a:ext uri="{FF2B5EF4-FFF2-40B4-BE49-F238E27FC236}">
                <a16:creationId xmlns:a16="http://schemas.microsoft.com/office/drawing/2014/main" id="{66640CFF-263F-8C02-C43E-7240F90EEEF7}"/>
              </a:ext>
            </a:extLst>
          </p:cNvPr>
          <p:cNvSpPr txBox="1">
            <a:spLocks noGrp="1"/>
          </p:cNvSpPr>
          <p:nvPr>
            <p:ph type="title" idx="2"/>
          </p:nvPr>
        </p:nvSpPr>
        <p:spPr>
          <a:xfrm>
            <a:off x="2099642" y="38782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ru-RU" dirty="0">
                <a:solidFill>
                  <a:srgbClr val="A73B30"/>
                </a:solidFill>
              </a:rPr>
              <a:t>11</a:t>
            </a:r>
            <a:endParaRPr dirty="0">
              <a:solidFill>
                <a:srgbClr val="A73B30"/>
              </a:solidFill>
            </a:endParaRPr>
          </a:p>
        </p:txBody>
      </p:sp>
      <p:grpSp>
        <p:nvGrpSpPr>
          <p:cNvPr id="15" name="Google Shape;837;p53">
            <a:extLst>
              <a:ext uri="{FF2B5EF4-FFF2-40B4-BE49-F238E27FC236}">
                <a16:creationId xmlns:a16="http://schemas.microsoft.com/office/drawing/2014/main" id="{F60A53B3-2BA0-77DB-B096-96E9291AA1CA}"/>
              </a:ext>
            </a:extLst>
          </p:cNvPr>
          <p:cNvGrpSpPr/>
          <p:nvPr/>
        </p:nvGrpSpPr>
        <p:grpSpPr>
          <a:xfrm>
            <a:off x="4982802" y="1694550"/>
            <a:ext cx="3626225" cy="3027475"/>
            <a:chOff x="3121900" y="2293575"/>
            <a:chExt cx="3626225" cy="3027475"/>
          </a:xfrm>
        </p:grpSpPr>
        <p:sp>
          <p:nvSpPr>
            <p:cNvPr id="16" name="Google Shape;838;p53">
              <a:extLst>
                <a:ext uri="{FF2B5EF4-FFF2-40B4-BE49-F238E27FC236}">
                  <a16:creationId xmlns:a16="http://schemas.microsoft.com/office/drawing/2014/main" id="{96858C1B-DC44-AA39-7580-94E9B4E6049F}"/>
                </a:ext>
              </a:extLst>
            </p:cNvPr>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9;p53">
              <a:extLst>
                <a:ext uri="{FF2B5EF4-FFF2-40B4-BE49-F238E27FC236}">
                  <a16:creationId xmlns:a16="http://schemas.microsoft.com/office/drawing/2014/main" id="{11C75E12-5F55-D3D2-BBCF-F456A76E8DAD}"/>
                </a:ext>
              </a:extLst>
            </p:cNvPr>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40;p53">
              <a:extLst>
                <a:ext uri="{FF2B5EF4-FFF2-40B4-BE49-F238E27FC236}">
                  <a16:creationId xmlns:a16="http://schemas.microsoft.com/office/drawing/2014/main" id="{BC80B598-E2AD-DFDD-3928-D210D85DDD72}"/>
                </a:ext>
              </a:extLst>
            </p:cNvPr>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1;p53">
              <a:extLst>
                <a:ext uri="{FF2B5EF4-FFF2-40B4-BE49-F238E27FC236}">
                  <a16:creationId xmlns:a16="http://schemas.microsoft.com/office/drawing/2014/main" id="{5D057AD6-F0FB-54D6-D894-0BBDE43E1266}"/>
                </a:ext>
              </a:extLst>
            </p:cNvPr>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2;p53">
              <a:extLst>
                <a:ext uri="{FF2B5EF4-FFF2-40B4-BE49-F238E27FC236}">
                  <a16:creationId xmlns:a16="http://schemas.microsoft.com/office/drawing/2014/main" id="{B51F647B-78A3-EF4A-0B48-27660DE06C2A}"/>
                </a:ext>
              </a:extLst>
            </p:cNvPr>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3;p53">
              <a:extLst>
                <a:ext uri="{FF2B5EF4-FFF2-40B4-BE49-F238E27FC236}">
                  <a16:creationId xmlns:a16="http://schemas.microsoft.com/office/drawing/2014/main" id="{9C8F6390-6D46-A72E-D32A-2892FEBFB251}"/>
                </a:ext>
              </a:extLst>
            </p:cNvPr>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4;p53">
              <a:extLst>
                <a:ext uri="{FF2B5EF4-FFF2-40B4-BE49-F238E27FC236}">
                  <a16:creationId xmlns:a16="http://schemas.microsoft.com/office/drawing/2014/main" id="{6ED4292D-6A78-EB29-79FB-7D7EC9FBF449}"/>
                </a:ext>
              </a:extLst>
            </p:cNvPr>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5;p53">
              <a:extLst>
                <a:ext uri="{FF2B5EF4-FFF2-40B4-BE49-F238E27FC236}">
                  <a16:creationId xmlns:a16="http://schemas.microsoft.com/office/drawing/2014/main" id="{8F3C8CE6-5563-DDA5-7308-770C7F72A1F6}"/>
                </a:ext>
              </a:extLst>
            </p:cNvPr>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6;p53">
              <a:extLst>
                <a:ext uri="{FF2B5EF4-FFF2-40B4-BE49-F238E27FC236}">
                  <a16:creationId xmlns:a16="http://schemas.microsoft.com/office/drawing/2014/main" id="{01142111-37BA-D136-FB5A-FB0CFBD7AD7D}"/>
                </a:ext>
              </a:extLst>
            </p:cNvPr>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7;p53">
              <a:extLst>
                <a:ext uri="{FF2B5EF4-FFF2-40B4-BE49-F238E27FC236}">
                  <a16:creationId xmlns:a16="http://schemas.microsoft.com/office/drawing/2014/main" id="{9F5373FA-D456-3591-C696-772D717434C8}"/>
                </a:ext>
              </a:extLst>
            </p:cNvPr>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8;p53">
              <a:extLst>
                <a:ext uri="{FF2B5EF4-FFF2-40B4-BE49-F238E27FC236}">
                  <a16:creationId xmlns:a16="http://schemas.microsoft.com/office/drawing/2014/main" id="{942E17A7-8905-31C8-2B06-D23F9D74191D}"/>
                </a:ext>
              </a:extLst>
            </p:cNvPr>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9;p53">
              <a:extLst>
                <a:ext uri="{FF2B5EF4-FFF2-40B4-BE49-F238E27FC236}">
                  <a16:creationId xmlns:a16="http://schemas.microsoft.com/office/drawing/2014/main" id="{3C9F9468-BD27-AABC-6F3B-E4000CE54026}"/>
                </a:ext>
              </a:extLst>
            </p:cNvPr>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0;p53">
              <a:extLst>
                <a:ext uri="{FF2B5EF4-FFF2-40B4-BE49-F238E27FC236}">
                  <a16:creationId xmlns:a16="http://schemas.microsoft.com/office/drawing/2014/main" id="{BB0F8172-2C4C-1662-78AD-9EDB2BE89956}"/>
                </a:ext>
              </a:extLst>
            </p:cNvPr>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1;p53">
              <a:extLst>
                <a:ext uri="{FF2B5EF4-FFF2-40B4-BE49-F238E27FC236}">
                  <a16:creationId xmlns:a16="http://schemas.microsoft.com/office/drawing/2014/main" id="{FD839EDA-5DF0-D21B-A48E-7FA4246E2903}"/>
                </a:ext>
              </a:extLst>
            </p:cNvPr>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2;p53">
              <a:extLst>
                <a:ext uri="{FF2B5EF4-FFF2-40B4-BE49-F238E27FC236}">
                  <a16:creationId xmlns:a16="http://schemas.microsoft.com/office/drawing/2014/main" id="{AF36E8AB-AACB-A93F-52E5-1F65D75E0912}"/>
                </a:ext>
              </a:extLst>
            </p:cNvPr>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3;p53">
              <a:extLst>
                <a:ext uri="{FF2B5EF4-FFF2-40B4-BE49-F238E27FC236}">
                  <a16:creationId xmlns:a16="http://schemas.microsoft.com/office/drawing/2014/main" id="{DECB7F1C-8B38-849B-7568-033546ABD3BE}"/>
                </a:ext>
              </a:extLst>
            </p:cNvPr>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4;p53">
              <a:extLst>
                <a:ext uri="{FF2B5EF4-FFF2-40B4-BE49-F238E27FC236}">
                  <a16:creationId xmlns:a16="http://schemas.microsoft.com/office/drawing/2014/main" id="{E6FA9ADE-CC60-60FE-F95C-87ACC1AE20AF}"/>
                </a:ext>
              </a:extLst>
            </p:cNvPr>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5;p53">
              <a:extLst>
                <a:ext uri="{FF2B5EF4-FFF2-40B4-BE49-F238E27FC236}">
                  <a16:creationId xmlns:a16="http://schemas.microsoft.com/office/drawing/2014/main" id="{AA9C46A8-CF82-112D-C815-D995EA5FD54C}"/>
                </a:ext>
              </a:extLst>
            </p:cNvPr>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6;p53">
              <a:extLst>
                <a:ext uri="{FF2B5EF4-FFF2-40B4-BE49-F238E27FC236}">
                  <a16:creationId xmlns:a16="http://schemas.microsoft.com/office/drawing/2014/main" id="{8DC5FC80-D7E0-6900-1BD9-F9DF0869E0AD}"/>
                </a:ext>
              </a:extLst>
            </p:cNvPr>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7;p53">
              <a:extLst>
                <a:ext uri="{FF2B5EF4-FFF2-40B4-BE49-F238E27FC236}">
                  <a16:creationId xmlns:a16="http://schemas.microsoft.com/office/drawing/2014/main" id="{43570790-5D5A-2C6D-2A97-9F21F1245259}"/>
                </a:ext>
              </a:extLst>
            </p:cNvPr>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8;p53">
              <a:extLst>
                <a:ext uri="{FF2B5EF4-FFF2-40B4-BE49-F238E27FC236}">
                  <a16:creationId xmlns:a16="http://schemas.microsoft.com/office/drawing/2014/main" id="{F5995CF0-9E28-8CCA-18B5-BB0FF1684613}"/>
                </a:ext>
              </a:extLst>
            </p:cNvPr>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9;p53">
              <a:extLst>
                <a:ext uri="{FF2B5EF4-FFF2-40B4-BE49-F238E27FC236}">
                  <a16:creationId xmlns:a16="http://schemas.microsoft.com/office/drawing/2014/main" id="{65D678B1-4E3D-60EA-9FA6-FDF9261B0CF6}"/>
                </a:ext>
              </a:extLst>
            </p:cNvPr>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0;p53">
              <a:extLst>
                <a:ext uri="{FF2B5EF4-FFF2-40B4-BE49-F238E27FC236}">
                  <a16:creationId xmlns:a16="http://schemas.microsoft.com/office/drawing/2014/main" id="{EC975A79-02AD-2D5B-757A-D7F392586E9B}"/>
                </a:ext>
              </a:extLst>
            </p:cNvPr>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1;p53">
              <a:extLst>
                <a:ext uri="{FF2B5EF4-FFF2-40B4-BE49-F238E27FC236}">
                  <a16:creationId xmlns:a16="http://schemas.microsoft.com/office/drawing/2014/main" id="{03A3E47C-88A1-BD39-8A6A-D1C40E284EC4}"/>
                </a:ext>
              </a:extLst>
            </p:cNvPr>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2;p53">
              <a:extLst>
                <a:ext uri="{FF2B5EF4-FFF2-40B4-BE49-F238E27FC236}">
                  <a16:creationId xmlns:a16="http://schemas.microsoft.com/office/drawing/2014/main" id="{5411BAB8-2547-237A-2213-9BA153C6FA4C}"/>
                </a:ext>
              </a:extLst>
            </p:cNvPr>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3;p53">
              <a:extLst>
                <a:ext uri="{FF2B5EF4-FFF2-40B4-BE49-F238E27FC236}">
                  <a16:creationId xmlns:a16="http://schemas.microsoft.com/office/drawing/2014/main" id="{FAAD6A5D-0E8D-0028-34C6-B5A42EB2DC5B}"/>
                </a:ext>
              </a:extLst>
            </p:cNvPr>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4;p53">
              <a:extLst>
                <a:ext uri="{FF2B5EF4-FFF2-40B4-BE49-F238E27FC236}">
                  <a16:creationId xmlns:a16="http://schemas.microsoft.com/office/drawing/2014/main" id="{0B3373F5-501A-14A7-4D2C-3ED824C6B9F8}"/>
                </a:ext>
              </a:extLst>
            </p:cNvPr>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p53">
              <a:extLst>
                <a:ext uri="{FF2B5EF4-FFF2-40B4-BE49-F238E27FC236}">
                  <a16:creationId xmlns:a16="http://schemas.microsoft.com/office/drawing/2014/main" id="{7C510BA8-0BFD-1976-0853-81C508F5E83E}"/>
                </a:ext>
              </a:extLst>
            </p:cNvPr>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p53">
              <a:extLst>
                <a:ext uri="{FF2B5EF4-FFF2-40B4-BE49-F238E27FC236}">
                  <a16:creationId xmlns:a16="http://schemas.microsoft.com/office/drawing/2014/main" id="{D596F5EE-C82D-B84B-1993-7D5BB83009B3}"/>
                </a:ext>
              </a:extLst>
            </p:cNvPr>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7;p53">
              <a:extLst>
                <a:ext uri="{FF2B5EF4-FFF2-40B4-BE49-F238E27FC236}">
                  <a16:creationId xmlns:a16="http://schemas.microsoft.com/office/drawing/2014/main" id="{CF647D06-A341-5F86-1173-E29B6B80EE64}"/>
                </a:ext>
              </a:extLst>
            </p:cNvPr>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8;p53">
              <a:extLst>
                <a:ext uri="{FF2B5EF4-FFF2-40B4-BE49-F238E27FC236}">
                  <a16:creationId xmlns:a16="http://schemas.microsoft.com/office/drawing/2014/main" id="{6C341168-7F98-2F84-AA70-C44662EAD133}"/>
                </a:ext>
              </a:extLst>
            </p:cNvPr>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9;p53">
              <a:extLst>
                <a:ext uri="{FF2B5EF4-FFF2-40B4-BE49-F238E27FC236}">
                  <a16:creationId xmlns:a16="http://schemas.microsoft.com/office/drawing/2014/main" id="{20C39024-AA94-EFC0-5E90-AE519E3C8127}"/>
                </a:ext>
              </a:extLst>
            </p:cNvPr>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70;p53">
            <a:extLst>
              <a:ext uri="{FF2B5EF4-FFF2-40B4-BE49-F238E27FC236}">
                <a16:creationId xmlns:a16="http://schemas.microsoft.com/office/drawing/2014/main" id="{D0820E7D-EAA3-2133-F5E7-85C2340B4252}"/>
              </a:ext>
            </a:extLst>
          </p:cNvPr>
          <p:cNvGrpSpPr/>
          <p:nvPr/>
        </p:nvGrpSpPr>
        <p:grpSpPr>
          <a:xfrm>
            <a:off x="7401250" y="2735393"/>
            <a:ext cx="1671184" cy="2440924"/>
            <a:chOff x="6795049" y="1179275"/>
            <a:chExt cx="1268451" cy="1852694"/>
          </a:xfrm>
        </p:grpSpPr>
        <p:sp>
          <p:nvSpPr>
            <p:cNvPr id="49" name="Google Shape;871;p53">
              <a:extLst>
                <a:ext uri="{FF2B5EF4-FFF2-40B4-BE49-F238E27FC236}">
                  <a16:creationId xmlns:a16="http://schemas.microsoft.com/office/drawing/2014/main" id="{53CE798A-44E3-28F4-D9DE-D28D6B0A5918}"/>
                </a:ext>
              </a:extLst>
            </p:cNvPr>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72;p53">
              <a:extLst>
                <a:ext uri="{FF2B5EF4-FFF2-40B4-BE49-F238E27FC236}">
                  <a16:creationId xmlns:a16="http://schemas.microsoft.com/office/drawing/2014/main" id="{F216A4C8-E7C9-E1D8-7C32-651452E56949}"/>
                </a:ext>
              </a:extLst>
            </p:cNvPr>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73;p53">
              <a:extLst>
                <a:ext uri="{FF2B5EF4-FFF2-40B4-BE49-F238E27FC236}">
                  <a16:creationId xmlns:a16="http://schemas.microsoft.com/office/drawing/2014/main" id="{E0C76E4F-5447-FCB4-D462-E8E2377F364D}"/>
                </a:ext>
              </a:extLst>
            </p:cNvPr>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74;p53">
              <a:extLst>
                <a:ext uri="{FF2B5EF4-FFF2-40B4-BE49-F238E27FC236}">
                  <a16:creationId xmlns:a16="http://schemas.microsoft.com/office/drawing/2014/main" id="{06853573-C0CA-1B84-EA81-5D71682DF0D5}"/>
                </a:ext>
              </a:extLst>
            </p:cNvPr>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75;p53">
              <a:extLst>
                <a:ext uri="{FF2B5EF4-FFF2-40B4-BE49-F238E27FC236}">
                  <a16:creationId xmlns:a16="http://schemas.microsoft.com/office/drawing/2014/main" id="{5FC99BBC-C437-4811-42FF-6C27A28C8D5C}"/>
                </a:ext>
              </a:extLst>
            </p:cNvPr>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76;p53">
              <a:extLst>
                <a:ext uri="{FF2B5EF4-FFF2-40B4-BE49-F238E27FC236}">
                  <a16:creationId xmlns:a16="http://schemas.microsoft.com/office/drawing/2014/main" id="{DDFF5C7E-319D-CEC6-EB5F-FF5B6EC0D742}"/>
                </a:ext>
              </a:extLst>
            </p:cNvPr>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77;p53">
              <a:extLst>
                <a:ext uri="{FF2B5EF4-FFF2-40B4-BE49-F238E27FC236}">
                  <a16:creationId xmlns:a16="http://schemas.microsoft.com/office/drawing/2014/main" id="{759B12CC-679B-E8ED-43B7-131451C7B558}"/>
                </a:ext>
              </a:extLst>
            </p:cNvPr>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6374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5277093" y="1017724"/>
            <a:ext cx="2621278"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Статические методы чаще всего используются в качестве вспомогательных функций, которые абсолютно независимы от состояния класса или его экземпляра</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a:t>Статические методы</a:t>
            </a:r>
            <a:endParaRPr lang="ru-BY" dirty="0"/>
          </a:p>
        </p:txBody>
      </p:sp>
      <p:pic>
        <p:nvPicPr>
          <p:cNvPr id="2" name="Рисунок 1">
            <a:extLst>
              <a:ext uri="{FF2B5EF4-FFF2-40B4-BE49-F238E27FC236}">
                <a16:creationId xmlns:a16="http://schemas.microsoft.com/office/drawing/2014/main" id="{8E26E51F-EA59-CAD0-32DC-8C57343C73E5}"/>
              </a:ext>
            </a:extLst>
          </p:cNvPr>
          <p:cNvPicPr>
            <a:picLocks noChangeAspect="1"/>
          </p:cNvPicPr>
          <p:nvPr/>
        </p:nvPicPr>
        <p:blipFill>
          <a:blip r:embed="rId5"/>
          <a:stretch>
            <a:fillRect/>
          </a:stretch>
        </p:blipFill>
        <p:spPr>
          <a:xfrm>
            <a:off x="674340" y="998924"/>
            <a:ext cx="4602753" cy="3976779"/>
          </a:xfrm>
          <a:prstGeom prst="rect">
            <a:avLst/>
          </a:prstGeom>
        </p:spPr>
      </p:pic>
    </p:spTree>
    <p:extLst>
      <p:ext uri="{BB962C8B-B14F-4D97-AF65-F5344CB8AC3E}">
        <p14:creationId xmlns:p14="http://schemas.microsoft.com/office/powerpoint/2010/main" val="386826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en-US" dirty="0"/>
              <a:t>Property</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771749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Декоратор </a:t>
            </a:r>
            <a:r>
              <a:rPr lang="en-US" sz="2000" dirty="0"/>
              <a:t>@property </a:t>
            </a:r>
            <a:r>
              <a:rPr lang="ru-RU" sz="2000" dirty="0"/>
              <a:t>облегчает создание свойств в классах </a:t>
            </a:r>
            <a:r>
              <a:rPr lang="en-US" sz="2000" dirty="0"/>
              <a:t>Python. </a:t>
            </a:r>
            <a:r>
              <a:rPr lang="ru-RU" sz="2000" dirty="0"/>
              <a:t>Свойства выглядят как обычные атрибуты (поля) класса, но при их чтении вызывается геттер, при записи – сеттер, а при удалении – </a:t>
            </a:r>
            <a:r>
              <a:rPr lang="ru-RU" sz="2000" dirty="0" err="1"/>
              <a:t>делетер</a:t>
            </a:r>
            <a:r>
              <a:rPr lang="ru-RU" sz="2000" dirty="0"/>
              <a:t>.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Свойства нужны для лёгкой и эффективной работы в стиле ООП. Следуя принципу инкапсуляции, с полями класса не работают напрямую, они сокрыты. В интерфейс взаимодействия с полями класса выводятся геттеры и сеттеры. Кроме того, геттер может производить вычисления, если свойство не хранится в классе, а является результатом вычисления какой-нибудь математической формулы. А сеттер может проверять входные данные на корректность. </a:t>
            </a:r>
          </a:p>
        </p:txBody>
      </p:sp>
    </p:spTree>
    <p:extLst>
      <p:ext uri="{BB962C8B-B14F-4D97-AF65-F5344CB8AC3E}">
        <p14:creationId xmlns:p14="http://schemas.microsoft.com/office/powerpoint/2010/main" val="3786406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4062952" y="1017724"/>
            <a:ext cx="4065447"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Декоратор </a:t>
            </a:r>
            <a:r>
              <a:rPr lang="en-US" sz="2000" dirty="0"/>
              <a:t>property </a:t>
            </a:r>
            <a:r>
              <a:rPr lang="ru-RU" sz="2000" dirty="0"/>
              <a:t>возвращает объект-дескриптор.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Вообще, для реализации дескриптора классу необходимо определить один или несколько методов, входящих в протокол дескрипторов. Если бы мы хотели самостоятельно описать дескриптор, выглядел бы он примерно так. </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en-US" dirty="0"/>
              <a:t>Property</a:t>
            </a:r>
            <a:endParaRPr lang="ru-BY" dirty="0"/>
          </a:p>
        </p:txBody>
      </p:sp>
      <p:pic>
        <p:nvPicPr>
          <p:cNvPr id="2" name="Рисунок 1">
            <a:extLst>
              <a:ext uri="{FF2B5EF4-FFF2-40B4-BE49-F238E27FC236}">
                <a16:creationId xmlns:a16="http://schemas.microsoft.com/office/drawing/2014/main" id="{E8C574EA-A7D3-29D1-DFD6-8DCE870BA189}"/>
              </a:ext>
            </a:extLst>
          </p:cNvPr>
          <p:cNvPicPr>
            <a:picLocks noChangeAspect="1"/>
          </p:cNvPicPr>
          <p:nvPr/>
        </p:nvPicPr>
        <p:blipFill>
          <a:blip r:embed="rId5"/>
          <a:stretch>
            <a:fillRect/>
          </a:stretch>
        </p:blipFill>
        <p:spPr>
          <a:xfrm>
            <a:off x="638277" y="1016667"/>
            <a:ext cx="3438220" cy="3572759"/>
          </a:xfrm>
          <a:prstGeom prst="rect">
            <a:avLst/>
          </a:prstGeom>
        </p:spPr>
      </p:pic>
    </p:spTree>
    <p:extLst>
      <p:ext uri="{BB962C8B-B14F-4D97-AF65-F5344CB8AC3E}">
        <p14:creationId xmlns:p14="http://schemas.microsoft.com/office/powerpoint/2010/main" val="154469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en-US" dirty="0"/>
              <a:t>Property</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1" y="1058565"/>
            <a:ext cx="4344814"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В классическом виде создать свойство можно таким образом: определить методы из протокола дескрипторов, а затем вызвать функцию </a:t>
            </a:r>
            <a:r>
              <a:rPr lang="en-US" sz="2000" dirty="0"/>
              <a:t>property, </a:t>
            </a:r>
            <a:r>
              <a:rPr lang="ru-RU" sz="2000" dirty="0"/>
              <a:t>передав ей аргументами методы протокола.</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Функция вернёт объект типа </a:t>
            </a:r>
            <a:r>
              <a:rPr lang="en-US" sz="2000" dirty="0"/>
              <a:t>property, </a:t>
            </a:r>
            <a:r>
              <a:rPr lang="ru-RU" sz="2000" dirty="0"/>
              <a:t>с помощью которого дальше можно работать с сокрытыми полями класса.  </a:t>
            </a:r>
          </a:p>
        </p:txBody>
      </p:sp>
      <p:pic>
        <p:nvPicPr>
          <p:cNvPr id="4" name="Рисунок 3">
            <a:extLst>
              <a:ext uri="{FF2B5EF4-FFF2-40B4-BE49-F238E27FC236}">
                <a16:creationId xmlns:a16="http://schemas.microsoft.com/office/drawing/2014/main" id="{04768132-B556-037B-694C-36F1B07E41AC}"/>
              </a:ext>
            </a:extLst>
          </p:cNvPr>
          <p:cNvPicPr>
            <a:picLocks noChangeAspect="1"/>
          </p:cNvPicPr>
          <p:nvPr/>
        </p:nvPicPr>
        <p:blipFill>
          <a:blip r:embed="rId5"/>
          <a:stretch>
            <a:fillRect/>
          </a:stretch>
        </p:blipFill>
        <p:spPr>
          <a:xfrm>
            <a:off x="5058065" y="1017723"/>
            <a:ext cx="3627349" cy="4061335"/>
          </a:xfrm>
          <a:prstGeom prst="rect">
            <a:avLst/>
          </a:prstGeom>
        </p:spPr>
      </p:pic>
    </p:spTree>
    <p:extLst>
      <p:ext uri="{BB962C8B-B14F-4D97-AF65-F5344CB8AC3E}">
        <p14:creationId xmlns:p14="http://schemas.microsoft.com/office/powerpoint/2010/main" val="396683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0" y="1017724"/>
            <a:ext cx="7415149"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Используя </a:t>
            </a:r>
            <a:r>
              <a:rPr lang="en-US" sz="2000" dirty="0"/>
              <a:t>property </a:t>
            </a:r>
            <a:r>
              <a:rPr lang="ru-RU" sz="2000" dirty="0"/>
              <a:t>в качестве декоратора, можно легко создавать вычисляемые свойства только для чтения. </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en-US" dirty="0"/>
              <a:t>Property</a:t>
            </a:r>
            <a:endParaRPr lang="ru-BY" dirty="0"/>
          </a:p>
        </p:txBody>
      </p:sp>
      <p:pic>
        <p:nvPicPr>
          <p:cNvPr id="13" name="Рисунок 12">
            <a:extLst>
              <a:ext uri="{FF2B5EF4-FFF2-40B4-BE49-F238E27FC236}">
                <a16:creationId xmlns:a16="http://schemas.microsoft.com/office/drawing/2014/main" id="{7D7FBFD4-B5DF-CA97-54F2-6FAD9ABD6A36}"/>
              </a:ext>
            </a:extLst>
          </p:cNvPr>
          <p:cNvPicPr>
            <a:picLocks noChangeAspect="1"/>
          </p:cNvPicPr>
          <p:nvPr/>
        </p:nvPicPr>
        <p:blipFill>
          <a:blip r:embed="rId5"/>
          <a:stretch>
            <a:fillRect/>
          </a:stretch>
        </p:blipFill>
        <p:spPr>
          <a:xfrm>
            <a:off x="2362437" y="1725418"/>
            <a:ext cx="4419125" cy="3231485"/>
          </a:xfrm>
          <a:prstGeom prst="rect">
            <a:avLst/>
          </a:prstGeom>
        </p:spPr>
      </p:pic>
    </p:spTree>
    <p:extLst>
      <p:ext uri="{BB962C8B-B14F-4D97-AF65-F5344CB8AC3E}">
        <p14:creationId xmlns:p14="http://schemas.microsoft.com/office/powerpoint/2010/main" val="796042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en-US" dirty="0"/>
              <a:t>Property</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1" y="1058565"/>
            <a:ext cx="4344814"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Если одним только геттером не обойтись, можно реализовать сеттер и </a:t>
            </a:r>
            <a:r>
              <a:rPr lang="ru-RU" sz="2000" dirty="0" err="1"/>
              <a:t>делетер</a:t>
            </a:r>
            <a:r>
              <a:rPr lang="ru-RU" sz="2000" dirty="0"/>
              <a:t>. </a:t>
            </a:r>
          </a:p>
        </p:txBody>
      </p:sp>
      <p:pic>
        <p:nvPicPr>
          <p:cNvPr id="7" name="Рисунок 6">
            <a:extLst>
              <a:ext uri="{FF2B5EF4-FFF2-40B4-BE49-F238E27FC236}">
                <a16:creationId xmlns:a16="http://schemas.microsoft.com/office/drawing/2014/main" id="{9C1E6FFD-F9C4-3EB0-3B7E-EB89FE829FD1}"/>
              </a:ext>
            </a:extLst>
          </p:cNvPr>
          <p:cNvPicPr>
            <a:picLocks noChangeAspect="1"/>
          </p:cNvPicPr>
          <p:nvPr/>
        </p:nvPicPr>
        <p:blipFill>
          <a:blip r:embed="rId5"/>
          <a:stretch>
            <a:fillRect/>
          </a:stretch>
        </p:blipFill>
        <p:spPr>
          <a:xfrm>
            <a:off x="5213023" y="1017724"/>
            <a:ext cx="3472391" cy="4072826"/>
          </a:xfrm>
          <a:prstGeom prst="rect">
            <a:avLst/>
          </a:prstGeom>
        </p:spPr>
      </p:pic>
    </p:spTree>
    <p:extLst>
      <p:ext uri="{BB962C8B-B14F-4D97-AF65-F5344CB8AC3E}">
        <p14:creationId xmlns:p14="http://schemas.microsoft.com/office/powerpoint/2010/main" val="319575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82AB498-7007-865C-93E7-CCC72CB9F70C}"/>
              </a:ext>
            </a:extLst>
          </p:cNvPr>
          <p:cNvPicPr>
            <a:picLocks noChangeAspect="1"/>
          </p:cNvPicPr>
          <p:nvPr/>
        </p:nvPicPr>
        <p:blipFill rotWithShape="1">
          <a:blip r:embed="rId2">
            <a:alphaModFix amt="75000"/>
          </a:blip>
          <a:srcRect l="11225" t="12867" r="1642"/>
          <a:stretch/>
        </p:blipFill>
        <p:spPr>
          <a:xfrm>
            <a:off x="0" y="0"/>
            <a:ext cx="9144000" cy="5143500"/>
          </a:xfrm>
          <a:prstGeom prst="rect">
            <a:avLst/>
          </a:prstGeom>
        </p:spPr>
      </p:pic>
      <p:grpSp>
        <p:nvGrpSpPr>
          <p:cNvPr id="5" name="Google Shape;166;p23">
            <a:extLst>
              <a:ext uri="{FF2B5EF4-FFF2-40B4-BE49-F238E27FC236}">
                <a16:creationId xmlns:a16="http://schemas.microsoft.com/office/drawing/2014/main" id="{5A4E732E-E228-F06C-9EEF-98FC6927FA98}"/>
              </a:ext>
            </a:extLst>
          </p:cNvPr>
          <p:cNvGrpSpPr/>
          <p:nvPr/>
        </p:nvGrpSpPr>
        <p:grpSpPr>
          <a:xfrm>
            <a:off x="7748824" y="632675"/>
            <a:ext cx="636900" cy="322800"/>
            <a:chOff x="790074" y="3806775"/>
            <a:chExt cx="636900" cy="322800"/>
          </a:xfrm>
          <a:solidFill>
            <a:srgbClr val="A73B30"/>
          </a:solidFill>
        </p:grpSpPr>
        <p:sp>
          <p:nvSpPr>
            <p:cNvPr id="6" name="Google Shape;167;p23">
              <a:extLst>
                <a:ext uri="{FF2B5EF4-FFF2-40B4-BE49-F238E27FC236}">
                  <a16:creationId xmlns:a16="http://schemas.microsoft.com/office/drawing/2014/main" id="{B6788147-D608-3CA2-8677-1B8A7173CF53}"/>
                </a:ext>
              </a:extLst>
            </p:cNvPr>
            <p:cNvSpPr/>
            <p:nvPr/>
          </p:nvSpPr>
          <p:spPr>
            <a:xfrm>
              <a:off x="790074" y="3806775"/>
              <a:ext cx="636900" cy="322800"/>
            </a:xfrm>
            <a:prstGeom prst="roundRect">
              <a:avLst>
                <a:gd name="adj" fmla="val 5000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68;p23">
              <a:extLst>
                <a:ext uri="{FF2B5EF4-FFF2-40B4-BE49-F238E27FC236}">
                  <a16:creationId xmlns:a16="http://schemas.microsoft.com/office/drawing/2014/main" id="{A9F09E6C-225E-DB31-B850-50BDF461E39F}"/>
                </a:ext>
              </a:extLst>
            </p:cNvPr>
            <p:cNvCxnSpPr/>
            <p:nvPr/>
          </p:nvCxnSpPr>
          <p:spPr>
            <a:xfrm>
              <a:off x="990625" y="3968175"/>
              <a:ext cx="235800" cy="0"/>
            </a:xfrm>
            <a:prstGeom prst="straightConnector1">
              <a:avLst/>
            </a:prstGeom>
            <a:grpFill/>
            <a:ln w="9525" cap="flat" cmpd="sng">
              <a:solidFill>
                <a:schemeClr val="lt1"/>
              </a:solidFill>
              <a:prstDash val="solid"/>
              <a:round/>
              <a:headEnd type="none" w="med" len="med"/>
              <a:tailEnd type="triangle" w="med" len="med"/>
            </a:ln>
          </p:spPr>
        </p:cxnSp>
      </p:grpSp>
      <p:sp>
        <p:nvSpPr>
          <p:cNvPr id="8" name="Google Shape;163;p23">
            <a:extLst>
              <a:ext uri="{FF2B5EF4-FFF2-40B4-BE49-F238E27FC236}">
                <a16:creationId xmlns:a16="http://schemas.microsoft.com/office/drawing/2014/main" id="{F1C5DA20-8B60-B82E-DFA2-C201FB5E672A}"/>
              </a:ext>
            </a:extLst>
          </p:cNvPr>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69;p23">
            <a:extLst>
              <a:ext uri="{FF2B5EF4-FFF2-40B4-BE49-F238E27FC236}">
                <a16:creationId xmlns:a16="http://schemas.microsoft.com/office/drawing/2014/main" id="{D5956482-DB72-7DBF-0195-6BBE7E0D516F}"/>
              </a:ext>
            </a:extLst>
          </p:cNvPr>
          <p:cNvGrpSpPr/>
          <p:nvPr/>
        </p:nvGrpSpPr>
        <p:grpSpPr>
          <a:xfrm flipH="1">
            <a:off x="233296" y="2125283"/>
            <a:ext cx="1150439" cy="3018223"/>
            <a:chOff x="7005588" y="1179275"/>
            <a:chExt cx="706180" cy="1852694"/>
          </a:xfrm>
        </p:grpSpPr>
        <p:sp>
          <p:nvSpPr>
            <p:cNvPr id="10" name="Google Shape;170;p23">
              <a:extLst>
                <a:ext uri="{FF2B5EF4-FFF2-40B4-BE49-F238E27FC236}">
                  <a16:creationId xmlns:a16="http://schemas.microsoft.com/office/drawing/2014/main" id="{303F75A9-020B-97E5-3109-516D9802B62C}"/>
                </a:ext>
              </a:extLst>
            </p:cNvPr>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p23">
              <a:extLst>
                <a:ext uri="{FF2B5EF4-FFF2-40B4-BE49-F238E27FC236}">
                  <a16:creationId xmlns:a16="http://schemas.microsoft.com/office/drawing/2014/main" id="{B8978FB0-6133-F6FA-86C7-C5F473C6DCD0}"/>
                </a:ext>
              </a:extLst>
            </p:cNvPr>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2;p23">
              <a:extLst>
                <a:ext uri="{FF2B5EF4-FFF2-40B4-BE49-F238E27FC236}">
                  <a16:creationId xmlns:a16="http://schemas.microsoft.com/office/drawing/2014/main" id="{80F899ED-6C7B-726B-FB43-468CD015E4CC}"/>
                </a:ext>
              </a:extLst>
            </p:cNvPr>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Заголовок 1">
            <a:extLst>
              <a:ext uri="{FF2B5EF4-FFF2-40B4-BE49-F238E27FC236}">
                <a16:creationId xmlns:a16="http://schemas.microsoft.com/office/drawing/2014/main" id="{DD0B2B6B-8E49-C684-6E64-817A947827BC}"/>
              </a:ext>
            </a:extLst>
          </p:cNvPr>
          <p:cNvSpPr>
            <a:spLocks noGrp="1"/>
          </p:cNvSpPr>
          <p:nvPr>
            <p:ph type="title"/>
          </p:nvPr>
        </p:nvSpPr>
        <p:spPr>
          <a:xfrm>
            <a:off x="1054010" y="445025"/>
            <a:ext cx="8089989" cy="569210"/>
          </a:xfrm>
        </p:spPr>
        <p:txBody>
          <a:bodyPr/>
          <a:lstStyle/>
          <a:p>
            <a:r>
              <a:rPr lang="ru-RU" dirty="0" err="1"/>
              <a:t>Метаклассы</a:t>
            </a:r>
            <a:endParaRPr lang="ru-BY" dirty="0"/>
          </a:p>
        </p:txBody>
      </p:sp>
      <p:pic>
        <p:nvPicPr>
          <p:cNvPr id="13" name="Рисунок 12">
            <a:extLst>
              <a:ext uri="{FF2B5EF4-FFF2-40B4-BE49-F238E27FC236}">
                <a16:creationId xmlns:a16="http://schemas.microsoft.com/office/drawing/2014/main" id="{5924DEA9-9AA8-536B-CFA0-9C11F79F186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4" name="Подзаголовок 3">
            <a:extLst>
              <a:ext uri="{FF2B5EF4-FFF2-40B4-BE49-F238E27FC236}">
                <a16:creationId xmlns:a16="http://schemas.microsoft.com/office/drawing/2014/main" id="{04A4FA6F-1616-CD71-3D7D-F9AF10CEC0FC}"/>
              </a:ext>
            </a:extLst>
          </p:cNvPr>
          <p:cNvSpPr txBox="1">
            <a:spLocks/>
          </p:cNvSpPr>
          <p:nvPr/>
        </p:nvSpPr>
        <p:spPr>
          <a:xfrm>
            <a:off x="2638926" y="1565525"/>
            <a:ext cx="6324683" cy="3132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481013" algn="l"/>
              </a:tabLst>
              <a:defRPr/>
            </a:pPr>
            <a:r>
              <a:rPr lang="ru-RU" sz="2200" dirty="0">
                <a:cs typeface="Baloo 2"/>
                <a:sym typeface="Baloo 2"/>
              </a:rPr>
              <a:t>	</a:t>
            </a:r>
            <a:r>
              <a:rPr lang="ru-RU" sz="2000" b="1" dirty="0" err="1">
                <a:cs typeface="Baloo 2"/>
                <a:sym typeface="Baloo 2"/>
              </a:rPr>
              <a:t>Метаклассы</a:t>
            </a:r>
            <a:r>
              <a:rPr lang="ru-RU" sz="2000" dirty="0">
                <a:cs typeface="Baloo 2"/>
                <a:sym typeface="Baloo 2"/>
              </a:rPr>
              <a:t> – это классы, экземпляры которых являются классами. </a:t>
            </a:r>
            <a:endParaRPr lang="ru-RU" sz="2000" dirty="0"/>
          </a:p>
          <a:p>
            <a:pPr marL="92075" marR="0" lvl="0" algn="l" defTabSz="914400" rtl="0" eaLnBrk="1" fontAlgn="auto" latinLnBrk="0" hangingPunct="1">
              <a:lnSpc>
                <a:spcPct val="100000"/>
              </a:lnSpc>
              <a:spcBef>
                <a:spcPts val="0"/>
              </a:spcBef>
              <a:spcAft>
                <a:spcPts val="0"/>
              </a:spcAft>
              <a:buClr>
                <a:srgbClr val="8E7CC3"/>
              </a:buClr>
              <a:buSzPts val="1800"/>
              <a:tabLst>
                <a:tab pos="481013" algn="l"/>
              </a:tabLst>
              <a:defRPr/>
            </a:pPr>
            <a:endParaRPr lang="ru-RU" sz="2000" b="1" dirty="0"/>
          </a:p>
        </p:txBody>
      </p:sp>
      <p:sp>
        <p:nvSpPr>
          <p:cNvPr id="14" name="Google Shape;599;p48">
            <a:extLst>
              <a:ext uri="{FF2B5EF4-FFF2-40B4-BE49-F238E27FC236}">
                <a16:creationId xmlns:a16="http://schemas.microsoft.com/office/drawing/2014/main" id="{9F09C8E8-3C6E-A2F4-17C7-79225AC61A7E}"/>
              </a:ext>
            </a:extLst>
          </p:cNvPr>
          <p:cNvSpPr txBox="1">
            <a:spLocks/>
          </p:cNvSpPr>
          <p:nvPr/>
        </p:nvSpPr>
        <p:spPr>
          <a:xfrm flipH="1">
            <a:off x="2820449" y="4101601"/>
            <a:ext cx="4183665" cy="110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El Messiri"/>
              <a:buNone/>
              <a:defRPr sz="3300" b="1" i="0" u="none" strike="noStrike" cap="none">
                <a:solidFill>
                  <a:schemeClr val="dk1"/>
                </a:solidFill>
                <a:latin typeface="El Messiri"/>
                <a:ea typeface="El Messiri"/>
                <a:cs typeface="El Messiri"/>
                <a:sym typeface="El Messiri"/>
              </a:defRPr>
            </a:lvl1pPr>
            <a:lvl2pPr marR="0" lvl="1" algn="l" rtl="0">
              <a:lnSpc>
                <a:spcPct val="100000"/>
              </a:lnSpc>
              <a:spcBef>
                <a:spcPts val="0"/>
              </a:spcBef>
              <a:spcAft>
                <a:spcPts val="0"/>
              </a:spcAft>
              <a:buClr>
                <a:schemeClr val="dk1"/>
              </a:buClr>
              <a:buSzPts val="3300"/>
              <a:buFont typeface="El Messiri"/>
              <a:buNone/>
              <a:defRPr sz="3300" b="1" i="0" u="none" strike="noStrike" cap="none">
                <a:solidFill>
                  <a:schemeClr val="dk1"/>
                </a:solidFill>
                <a:latin typeface="El Messiri"/>
                <a:ea typeface="El Messiri"/>
                <a:cs typeface="El Messiri"/>
                <a:sym typeface="El Messiri"/>
              </a:defRPr>
            </a:lvl2pPr>
            <a:lvl3pPr marR="0" lvl="2" algn="l" rtl="0">
              <a:lnSpc>
                <a:spcPct val="100000"/>
              </a:lnSpc>
              <a:spcBef>
                <a:spcPts val="0"/>
              </a:spcBef>
              <a:spcAft>
                <a:spcPts val="0"/>
              </a:spcAft>
              <a:buClr>
                <a:schemeClr val="dk1"/>
              </a:buClr>
              <a:buSzPts val="3300"/>
              <a:buFont typeface="El Messiri"/>
              <a:buNone/>
              <a:defRPr sz="3300" b="1" i="0" u="none" strike="noStrike" cap="none">
                <a:solidFill>
                  <a:schemeClr val="dk1"/>
                </a:solidFill>
                <a:latin typeface="El Messiri"/>
                <a:ea typeface="El Messiri"/>
                <a:cs typeface="El Messiri"/>
                <a:sym typeface="El Messiri"/>
              </a:defRPr>
            </a:lvl3pPr>
            <a:lvl4pPr marR="0" lvl="3" algn="l" rtl="0">
              <a:lnSpc>
                <a:spcPct val="100000"/>
              </a:lnSpc>
              <a:spcBef>
                <a:spcPts val="0"/>
              </a:spcBef>
              <a:spcAft>
                <a:spcPts val="0"/>
              </a:spcAft>
              <a:buClr>
                <a:schemeClr val="dk1"/>
              </a:buClr>
              <a:buSzPts val="3300"/>
              <a:buFont typeface="El Messiri"/>
              <a:buNone/>
              <a:defRPr sz="3300" b="1" i="0" u="none" strike="noStrike" cap="none">
                <a:solidFill>
                  <a:schemeClr val="dk1"/>
                </a:solidFill>
                <a:latin typeface="El Messiri"/>
                <a:ea typeface="El Messiri"/>
                <a:cs typeface="El Messiri"/>
                <a:sym typeface="El Messiri"/>
              </a:defRPr>
            </a:lvl4pPr>
            <a:lvl5pPr marR="0" lvl="4" algn="l" rtl="0">
              <a:lnSpc>
                <a:spcPct val="100000"/>
              </a:lnSpc>
              <a:spcBef>
                <a:spcPts val="0"/>
              </a:spcBef>
              <a:spcAft>
                <a:spcPts val="0"/>
              </a:spcAft>
              <a:buClr>
                <a:schemeClr val="dk1"/>
              </a:buClr>
              <a:buSzPts val="3300"/>
              <a:buFont typeface="El Messiri"/>
              <a:buNone/>
              <a:defRPr sz="3300" b="1" i="0" u="none" strike="noStrike" cap="none">
                <a:solidFill>
                  <a:schemeClr val="dk1"/>
                </a:solidFill>
                <a:latin typeface="El Messiri"/>
                <a:ea typeface="El Messiri"/>
                <a:cs typeface="El Messiri"/>
                <a:sym typeface="El Messiri"/>
              </a:defRPr>
            </a:lvl5pPr>
            <a:lvl6pPr marR="0" lvl="5" algn="l" rtl="0">
              <a:lnSpc>
                <a:spcPct val="100000"/>
              </a:lnSpc>
              <a:spcBef>
                <a:spcPts val="0"/>
              </a:spcBef>
              <a:spcAft>
                <a:spcPts val="0"/>
              </a:spcAft>
              <a:buClr>
                <a:schemeClr val="dk1"/>
              </a:buClr>
              <a:buSzPts val="3300"/>
              <a:buFont typeface="El Messiri"/>
              <a:buNone/>
              <a:defRPr sz="3300" b="1" i="0" u="none" strike="noStrike" cap="none">
                <a:solidFill>
                  <a:schemeClr val="dk1"/>
                </a:solidFill>
                <a:latin typeface="El Messiri"/>
                <a:ea typeface="El Messiri"/>
                <a:cs typeface="El Messiri"/>
                <a:sym typeface="El Messiri"/>
              </a:defRPr>
            </a:lvl6pPr>
            <a:lvl7pPr marR="0" lvl="6" algn="l" rtl="0">
              <a:lnSpc>
                <a:spcPct val="100000"/>
              </a:lnSpc>
              <a:spcBef>
                <a:spcPts val="0"/>
              </a:spcBef>
              <a:spcAft>
                <a:spcPts val="0"/>
              </a:spcAft>
              <a:buClr>
                <a:schemeClr val="dk1"/>
              </a:buClr>
              <a:buSzPts val="3300"/>
              <a:buFont typeface="El Messiri"/>
              <a:buNone/>
              <a:defRPr sz="3300" b="1" i="0" u="none" strike="noStrike" cap="none">
                <a:solidFill>
                  <a:schemeClr val="dk1"/>
                </a:solidFill>
                <a:latin typeface="El Messiri"/>
                <a:ea typeface="El Messiri"/>
                <a:cs typeface="El Messiri"/>
                <a:sym typeface="El Messiri"/>
              </a:defRPr>
            </a:lvl7pPr>
            <a:lvl8pPr marR="0" lvl="7" algn="l" rtl="0">
              <a:lnSpc>
                <a:spcPct val="100000"/>
              </a:lnSpc>
              <a:spcBef>
                <a:spcPts val="0"/>
              </a:spcBef>
              <a:spcAft>
                <a:spcPts val="0"/>
              </a:spcAft>
              <a:buClr>
                <a:schemeClr val="dk1"/>
              </a:buClr>
              <a:buSzPts val="3300"/>
              <a:buFont typeface="El Messiri"/>
              <a:buNone/>
              <a:defRPr sz="3300" b="1" i="0" u="none" strike="noStrike" cap="none">
                <a:solidFill>
                  <a:schemeClr val="dk1"/>
                </a:solidFill>
                <a:latin typeface="El Messiri"/>
                <a:ea typeface="El Messiri"/>
                <a:cs typeface="El Messiri"/>
                <a:sym typeface="El Messiri"/>
              </a:defRPr>
            </a:lvl8pPr>
            <a:lvl9pPr marR="0" lvl="8" algn="l" rtl="0">
              <a:lnSpc>
                <a:spcPct val="100000"/>
              </a:lnSpc>
              <a:spcBef>
                <a:spcPts val="0"/>
              </a:spcBef>
              <a:spcAft>
                <a:spcPts val="0"/>
              </a:spcAft>
              <a:buClr>
                <a:schemeClr val="dk1"/>
              </a:buClr>
              <a:buSzPts val="3300"/>
              <a:buFont typeface="El Messiri"/>
              <a:buNone/>
              <a:defRPr sz="3300" b="1" i="0" u="none" strike="noStrike" cap="none">
                <a:solidFill>
                  <a:schemeClr val="dk1"/>
                </a:solidFill>
                <a:latin typeface="El Messiri"/>
                <a:ea typeface="El Messiri"/>
                <a:cs typeface="El Messiri"/>
                <a:sym typeface="El Messiri"/>
              </a:defRPr>
            </a:lvl9pPr>
          </a:lstStyle>
          <a:p>
            <a:pPr algn="l"/>
            <a:r>
              <a:rPr lang="en-US" sz="1800" dirty="0"/>
              <a:t>—Someone Famous</a:t>
            </a:r>
          </a:p>
        </p:txBody>
      </p:sp>
      <p:sp>
        <p:nvSpPr>
          <p:cNvPr id="15" name="Google Shape;600;p48">
            <a:extLst>
              <a:ext uri="{FF2B5EF4-FFF2-40B4-BE49-F238E27FC236}">
                <a16:creationId xmlns:a16="http://schemas.microsoft.com/office/drawing/2014/main" id="{815F3E77-D4AE-6D54-C3F8-2CAE683D0612}"/>
              </a:ext>
            </a:extLst>
          </p:cNvPr>
          <p:cNvSpPr txBox="1">
            <a:spLocks/>
          </p:cNvSpPr>
          <p:nvPr/>
        </p:nvSpPr>
        <p:spPr>
          <a:xfrm flipH="1">
            <a:off x="2820449" y="2737646"/>
            <a:ext cx="4183665" cy="13118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Baloo 2"/>
              <a:buChar char="●"/>
              <a:defRPr sz="1800" b="0" i="0" u="none" strike="noStrike" cap="none">
                <a:solidFill>
                  <a:schemeClr val="dk1"/>
                </a:solidFill>
                <a:latin typeface="Nunito" pitchFamily="2" charset="-52"/>
                <a:ea typeface="Baloo 2"/>
                <a:cs typeface="Baloo 2"/>
                <a:sym typeface="Baloo 2"/>
              </a:defRPr>
            </a:lvl1pPr>
            <a:lvl2pPr marL="914400" marR="0" lvl="1" indent="-317500" algn="l"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buClr>
                <a:srgbClr val="443440"/>
              </a:buClr>
              <a:buSzPts val="1100"/>
              <a:buFont typeface="Arial"/>
              <a:buNone/>
            </a:pPr>
            <a:r>
              <a:rPr lang="ru-RU" sz="1600" i="1" dirty="0"/>
              <a:t>«</a:t>
            </a:r>
            <a:r>
              <a:rPr lang="ru-RU" sz="1600" i="1" dirty="0" err="1"/>
              <a:t>Метаклассы</a:t>
            </a:r>
            <a:r>
              <a:rPr lang="ru-RU" sz="1600" i="1" dirty="0"/>
              <a:t> – это магия, о которой 99% пользователей не стоит даже задумываться. Люди, которым они на самом деле нужны, знают, зачем и что с ними делать»</a:t>
            </a:r>
            <a:endParaRPr lang="en-US" sz="1600" i="1" dirty="0"/>
          </a:p>
        </p:txBody>
      </p:sp>
    </p:spTree>
    <p:extLst>
      <p:ext uri="{BB962C8B-B14F-4D97-AF65-F5344CB8AC3E}">
        <p14:creationId xmlns:p14="http://schemas.microsoft.com/office/powerpoint/2010/main" val="1613991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771749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Перед тем, как начинать разбираться в </a:t>
            </a:r>
            <a:r>
              <a:rPr lang="ru-RU" sz="2000" dirty="0" err="1"/>
              <a:t>метаклассах</a:t>
            </a:r>
            <a:r>
              <a:rPr lang="ru-RU" sz="2000" dirty="0"/>
              <a:t>, нужно хорошо понимать, как работают обычные классы в </a:t>
            </a:r>
            <a:r>
              <a:rPr lang="en-US" sz="2000" dirty="0"/>
              <a:t>Python, </a:t>
            </a:r>
            <a:r>
              <a:rPr lang="ru-RU" sz="2000" dirty="0"/>
              <a:t>а они очень своеобразны.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В большинстве языков классы – это просто фрагменты кода, которые описывают создание объекта. Это верно и для </a:t>
            </a:r>
            <a:r>
              <a:rPr lang="en-US" sz="2000" dirty="0"/>
              <a:t>Python</a:t>
            </a:r>
            <a:r>
              <a:rPr lang="ru-RU" sz="2000" dirty="0"/>
              <a:t>, но есть нюанс.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Классы в </a:t>
            </a:r>
            <a:r>
              <a:rPr lang="en-US" sz="2000" dirty="0"/>
              <a:t>Python – </a:t>
            </a:r>
            <a:r>
              <a:rPr lang="ru-RU" sz="2000" dirty="0"/>
              <a:t>это объекты. Когда выполняется оператор </a:t>
            </a:r>
            <a:r>
              <a:rPr lang="en-US" sz="2000" b="1" dirty="0"/>
              <a:t>class</a:t>
            </a:r>
            <a:r>
              <a:rPr lang="en-US" sz="2000" dirty="0"/>
              <a:t>, Python </a:t>
            </a:r>
            <a:r>
              <a:rPr lang="ru-RU" sz="2000" dirty="0"/>
              <a:t>создаёт в памяти объект с именем </a:t>
            </a:r>
            <a:r>
              <a:rPr lang="en-US" sz="2000" b="1" dirty="0" err="1"/>
              <a:t>ObjectCreator</a:t>
            </a:r>
            <a:r>
              <a:rPr lang="en-US" sz="2000" dirty="0"/>
              <a:t>. </a:t>
            </a:r>
            <a:endParaRPr lang="ru-RU" sz="2000" dirty="0"/>
          </a:p>
        </p:txBody>
      </p:sp>
    </p:spTree>
    <p:extLst>
      <p:ext uri="{BB962C8B-B14F-4D97-AF65-F5344CB8AC3E}">
        <p14:creationId xmlns:p14="http://schemas.microsoft.com/office/powerpoint/2010/main" val="4125786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0" y="1017724"/>
            <a:ext cx="7185121"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Класс – это объект, потому что:</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его можно использовать в качестве переменной</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копируется</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есть возможность добавить к нему атрибуты</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передаётся как аргумент функции</a:t>
            </a:r>
            <a:endParaRPr lang="en-US" sz="2000" dirty="0"/>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endParaRPr lang="en-US" sz="2000" dirty="0"/>
          </a:p>
          <a:p>
            <a:pPr marL="92075" marR="0" lvl="0" algn="l" defTabSz="914400" rtl="0" eaLnBrk="1" fontAlgn="auto" latinLnBrk="0" hangingPunct="1">
              <a:lnSpc>
                <a:spcPct val="100000"/>
              </a:lnSpc>
              <a:spcBef>
                <a:spcPts val="0"/>
              </a:spcBef>
              <a:spcAft>
                <a:spcPts val="0"/>
              </a:spcAft>
              <a:buClr>
                <a:srgbClr val="8E7CC3"/>
              </a:buClr>
              <a:buSzPts val="1800"/>
              <a:tabLst>
                <a:tab pos="531813" algn="l"/>
              </a:tabLst>
              <a:defRPr/>
            </a:pPr>
            <a:r>
              <a:rPr lang="ru-RU" sz="2000" dirty="0"/>
              <a:t>	Если классы в </a:t>
            </a:r>
            <a:r>
              <a:rPr lang="en-US" sz="2000" dirty="0"/>
              <a:t>Python</a:t>
            </a:r>
            <a:r>
              <a:rPr lang="ru-RU" sz="2000" dirty="0"/>
              <a:t> – это объекты, значит, как и любой другой объект, их можно создавать на ходу. </a:t>
            </a:r>
          </a:p>
          <a:p>
            <a:pPr marL="92075" marR="0" lvl="0" algn="l" defTabSz="914400" rtl="0" eaLnBrk="1" fontAlgn="auto" latinLnBrk="0" hangingPunct="1">
              <a:lnSpc>
                <a:spcPct val="100000"/>
              </a:lnSpc>
              <a:spcBef>
                <a:spcPts val="0"/>
              </a:spcBef>
              <a:spcAft>
                <a:spcPts val="0"/>
              </a:spcAft>
              <a:buClr>
                <a:srgbClr val="8E7CC3"/>
              </a:buClr>
              <a:buSzPts val="1800"/>
              <a:tabLst>
                <a:tab pos="531813" algn="l"/>
              </a:tabLst>
              <a:defRPr/>
            </a:pPr>
            <a:r>
              <a:rPr lang="ru-RU" sz="2000" dirty="0"/>
              <a:t>Но это не очень-то динамично, потому что всё равно придётся прописывать весь класс самостоятельно.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endParaRPr lang="ru-RU" sz="2000" dirty="0"/>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spTree>
    <p:extLst>
      <p:ext uri="{BB962C8B-B14F-4D97-AF65-F5344CB8AC3E}">
        <p14:creationId xmlns:p14="http://schemas.microsoft.com/office/powerpoint/2010/main" val="1935470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771749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a:t>
            </a:r>
          </a:p>
        </p:txBody>
      </p:sp>
      <p:pic>
        <p:nvPicPr>
          <p:cNvPr id="4" name="Рисунок 3">
            <a:extLst>
              <a:ext uri="{FF2B5EF4-FFF2-40B4-BE49-F238E27FC236}">
                <a16:creationId xmlns:a16="http://schemas.microsoft.com/office/drawing/2014/main" id="{99C326AC-3310-4C9B-1571-4ABC28706230}"/>
              </a:ext>
            </a:extLst>
          </p:cNvPr>
          <p:cNvPicPr>
            <a:picLocks noChangeAspect="1"/>
          </p:cNvPicPr>
          <p:nvPr/>
        </p:nvPicPr>
        <p:blipFill>
          <a:blip r:embed="rId5"/>
          <a:stretch>
            <a:fillRect/>
          </a:stretch>
        </p:blipFill>
        <p:spPr>
          <a:xfrm>
            <a:off x="713250" y="1017724"/>
            <a:ext cx="7772400" cy="3986783"/>
          </a:xfrm>
          <a:prstGeom prst="rect">
            <a:avLst/>
          </a:prstGeom>
        </p:spPr>
      </p:pic>
    </p:spTree>
    <p:extLst>
      <p:ext uri="{BB962C8B-B14F-4D97-AF65-F5344CB8AC3E}">
        <p14:creationId xmlns:p14="http://schemas.microsoft.com/office/powerpoint/2010/main" val="146298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3C92156-046E-8FC4-F6E5-8F28A3DC9D05}"/>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5" name="Google Shape;983;p58">
            <a:extLst>
              <a:ext uri="{FF2B5EF4-FFF2-40B4-BE49-F238E27FC236}">
                <a16:creationId xmlns:a16="http://schemas.microsoft.com/office/drawing/2014/main" id="{54E68285-7FF0-7D6F-F0AC-05C70E2BF0C5}"/>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487A9B6D-7A20-DA98-8DF4-F61E34321CA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2" name="Текст 1">
            <a:extLst>
              <a:ext uri="{FF2B5EF4-FFF2-40B4-BE49-F238E27FC236}">
                <a16:creationId xmlns:a16="http://schemas.microsoft.com/office/drawing/2014/main" id="{BA0B50FA-28D5-8A0F-87A1-37EFA71118FF}"/>
              </a:ext>
            </a:extLst>
          </p:cNvPr>
          <p:cNvSpPr>
            <a:spLocks noGrp="1"/>
          </p:cNvSpPr>
          <p:nvPr>
            <p:ph type="body" idx="1"/>
          </p:nvPr>
        </p:nvSpPr>
        <p:spPr>
          <a:xfrm>
            <a:off x="713250" y="1241100"/>
            <a:ext cx="7717500" cy="3456000"/>
          </a:xfrm>
        </p:spPr>
        <p:txBody>
          <a:bodyPr/>
          <a:lstStyle/>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b="1" dirty="0">
                <a:solidFill>
                  <a:srgbClr val="000000"/>
                </a:solidFill>
              </a:rPr>
              <a:t>Статические методы, методы класса, </a:t>
            </a:r>
            <a:r>
              <a:rPr lang="en-US" sz="2000" b="1" dirty="0">
                <a:solidFill>
                  <a:srgbClr val="000000"/>
                </a:solidFill>
              </a:rPr>
              <a:t>property</a:t>
            </a:r>
            <a:endParaRPr lang="ru-RU" sz="2000" b="1" dirty="0">
              <a:solidFill>
                <a:srgbClr val="000000"/>
              </a:solidFill>
            </a:endParaRP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kumimoji="0" lang="ru-RU" sz="2000" b="1" i="0" u="none" strike="noStrike" kern="0" cap="none" spc="0" normalizeH="0" baseline="0" noProof="0" dirty="0" err="1">
                <a:ln>
                  <a:noFill/>
                </a:ln>
                <a:solidFill>
                  <a:srgbClr val="000000"/>
                </a:solidFill>
                <a:effectLst/>
                <a:uLnTx/>
                <a:uFillTx/>
                <a:latin typeface="Nunito" pitchFamily="2" charset="-52"/>
                <a:cs typeface="Baloo 2"/>
                <a:sym typeface="Baloo 2"/>
              </a:rPr>
              <a:t>Метаклассы</a:t>
            </a:r>
            <a:endParaRPr kumimoji="0" lang="ru-RU" sz="2000" b="1" i="0" u="none" strike="noStrike" kern="0" cap="none" spc="0" normalizeH="0" baseline="0" noProof="0" dirty="0">
              <a:ln>
                <a:noFill/>
              </a:ln>
              <a:solidFill>
                <a:srgbClr val="000000"/>
              </a:solidFill>
              <a:effectLst/>
              <a:uLnTx/>
              <a:uFillTx/>
              <a:latin typeface="Nunito" pitchFamily="2" charset="-52"/>
              <a:cs typeface="Baloo 2"/>
              <a:sym typeface="Baloo 2"/>
            </a:endParaRP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b="1" dirty="0">
                <a:solidFill>
                  <a:srgbClr val="000000"/>
                </a:solidFill>
              </a:rPr>
              <a:t>Классы данных</a:t>
            </a:r>
            <a:endParaRPr kumimoji="0" lang="en-US" sz="2000" b="0" i="0" u="none" strike="noStrike" kern="0" cap="none" spc="0" normalizeH="0" baseline="0" noProof="0" dirty="0">
              <a:ln>
                <a:noFill/>
              </a:ln>
              <a:solidFill>
                <a:srgbClr val="000000"/>
              </a:solidFill>
              <a:effectLst/>
              <a:uLnTx/>
              <a:uFillTx/>
              <a:latin typeface="Nunito" pitchFamily="2" charset="-52"/>
              <a:cs typeface="Baloo 2"/>
              <a:sym typeface="Baloo 2"/>
            </a:endParaRPr>
          </a:p>
        </p:txBody>
      </p:sp>
      <p:sp>
        <p:nvSpPr>
          <p:cNvPr id="3" name="Заголовок 2">
            <a:extLst>
              <a:ext uri="{FF2B5EF4-FFF2-40B4-BE49-F238E27FC236}">
                <a16:creationId xmlns:a16="http://schemas.microsoft.com/office/drawing/2014/main" id="{24BD42F3-1ED5-429E-962F-27B499186465}"/>
              </a:ext>
            </a:extLst>
          </p:cNvPr>
          <p:cNvSpPr>
            <a:spLocks noGrp="1"/>
          </p:cNvSpPr>
          <p:nvPr>
            <p:ph type="title"/>
          </p:nvPr>
        </p:nvSpPr>
        <p:spPr>
          <a:xfrm>
            <a:off x="713250" y="446400"/>
            <a:ext cx="7717500" cy="572700"/>
          </a:xfrm>
        </p:spPr>
        <p:txBody>
          <a:bodyPr/>
          <a:lstStyle/>
          <a:p>
            <a:pPr algn="ctr"/>
            <a:r>
              <a:rPr lang="ru-RU" dirty="0"/>
              <a:t>План занятия</a:t>
            </a:r>
            <a:endParaRPr lang="ru-BY" dirty="0"/>
          </a:p>
        </p:txBody>
      </p:sp>
    </p:spTree>
    <p:extLst>
      <p:ext uri="{BB962C8B-B14F-4D97-AF65-F5344CB8AC3E}">
        <p14:creationId xmlns:p14="http://schemas.microsoft.com/office/powerpoint/2010/main" val="399129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0" y="1017724"/>
            <a:ext cx="7368291"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Исходя из того, что классы являются объектами, можно сделать вывод, что они должны чем-то генерироваться.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Вспомним функцию </a:t>
            </a:r>
            <a:r>
              <a:rPr lang="en-US" sz="2000" dirty="0"/>
              <a:t>type, </a:t>
            </a:r>
            <a:r>
              <a:rPr lang="ru-RU" sz="2000" dirty="0"/>
              <a:t>позволяющую определить тип объекта. Эта функция может создавать классы на ходу. В качестве параметра </a:t>
            </a:r>
            <a:r>
              <a:rPr lang="en-US" sz="2000" dirty="0"/>
              <a:t>type </a:t>
            </a:r>
            <a:r>
              <a:rPr lang="ru-RU" sz="2000" dirty="0"/>
              <a:t>принимает описание класса и возвращает класс.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endParaRPr lang="ru-RU" sz="2000" dirty="0"/>
          </a:p>
          <a:p>
            <a:pPr marL="92075">
              <a:buClr>
                <a:srgbClr val="8E7CC3"/>
              </a:buClr>
              <a:buSzPts val="1800"/>
              <a:tabLst>
                <a:tab pos="527050" algn="l"/>
              </a:tabLst>
              <a:defRPr/>
            </a:pPr>
            <a:r>
              <a:rPr lang="en-US" sz="2000" dirty="0">
                <a:latin typeface="JetBrains Mono Medium" panose="02000009000000000000" pitchFamily="49" charset="0"/>
                <a:ea typeface="JetBrains Mono Medium" panose="02000009000000000000" pitchFamily="49" charset="0"/>
                <a:cs typeface="JetBrains Mono Medium" panose="02000009000000000000" pitchFamily="49" charset="0"/>
              </a:rPr>
              <a:t>type(&lt;</a:t>
            </a:r>
            <a:r>
              <a:rPr lang="en-US" sz="2000" dirty="0" err="1">
                <a:latin typeface="JetBrains Mono Medium" panose="02000009000000000000" pitchFamily="49" charset="0"/>
                <a:ea typeface="JetBrains Mono Medium" panose="02000009000000000000" pitchFamily="49" charset="0"/>
                <a:cs typeface="JetBrains Mono Medium" panose="02000009000000000000" pitchFamily="49" charset="0"/>
              </a:rPr>
              <a:t>имя</a:t>
            </a:r>
            <a:r>
              <a:rPr lang="ru-RU" sz="2000" dirty="0">
                <a:latin typeface="JetBrains Mono Medium" panose="02000009000000000000" pitchFamily="49" charset="0"/>
                <a:ea typeface="JetBrains Mono Medium" panose="02000009000000000000" pitchFamily="49" charset="0"/>
                <a:cs typeface="JetBrains Mono Medium" panose="02000009000000000000" pitchFamily="49" charset="0"/>
              </a:rPr>
              <a:t> класса</a:t>
            </a:r>
            <a:r>
              <a:rPr lang="en-US" sz="2000" dirty="0">
                <a:latin typeface="JetBrains Mono Medium" panose="02000009000000000000" pitchFamily="49" charset="0"/>
                <a:ea typeface="JetBrains Mono Medium" panose="02000009000000000000" pitchFamily="49" charset="0"/>
                <a:cs typeface="JetBrains Mono Medium" panose="02000009000000000000" pitchFamily="49" charset="0"/>
              </a:rPr>
              <a:t>&gt;, </a:t>
            </a:r>
          </a:p>
          <a:p>
            <a:pPr marL="92075">
              <a:buClr>
                <a:srgbClr val="8E7CC3"/>
              </a:buClr>
              <a:buSzPts val="1800"/>
              <a:tabLst>
                <a:tab pos="527050" algn="l"/>
              </a:tabLst>
              <a:defRPr/>
            </a:pPr>
            <a:r>
              <a:rPr lang="en-US" sz="2000" dirty="0">
                <a:latin typeface="JetBrains Mono Medium" panose="02000009000000000000" pitchFamily="49" charset="0"/>
                <a:ea typeface="JetBrains Mono Medium" panose="02000009000000000000" pitchFamily="49" charset="0"/>
                <a:cs typeface="JetBrains Mono Medium" panose="02000009000000000000" pitchFamily="49" charset="0"/>
              </a:rPr>
              <a:t>		&lt;</a:t>
            </a:r>
            <a:r>
              <a:rPr lang="ru-RU" sz="2000" dirty="0">
                <a:latin typeface="JetBrains Mono Medium" panose="02000009000000000000" pitchFamily="49" charset="0"/>
                <a:ea typeface="JetBrains Mono Medium" panose="02000009000000000000" pitchFamily="49" charset="0"/>
                <a:cs typeface="JetBrains Mono Medium" panose="02000009000000000000" pitchFamily="49" charset="0"/>
              </a:rPr>
              <a:t>кортеж с родительскими классами (может 		 быть пустым</a:t>
            </a:r>
            <a:r>
              <a:rPr lang="en-US" sz="2000" dirty="0">
                <a:latin typeface="JetBrains Mono Medium" panose="02000009000000000000" pitchFamily="49" charset="0"/>
                <a:ea typeface="JetBrains Mono Medium" panose="02000009000000000000" pitchFamily="49" charset="0"/>
                <a:cs typeface="JetBrains Mono Medium" panose="02000009000000000000" pitchFamily="49" charset="0"/>
              </a:rPr>
              <a:t>&gt;,</a:t>
            </a:r>
          </a:p>
          <a:p>
            <a:pPr marL="92075">
              <a:buClr>
                <a:srgbClr val="8E7CC3"/>
              </a:buClr>
              <a:buSzPts val="1800"/>
              <a:tabLst>
                <a:tab pos="527050" algn="l"/>
              </a:tabLst>
              <a:defRPr/>
            </a:pPr>
            <a:r>
              <a:rPr lang="en-US" sz="2000" dirty="0">
                <a:latin typeface="JetBrains Mono Medium" panose="02000009000000000000" pitchFamily="49" charset="0"/>
                <a:ea typeface="JetBrains Mono Medium" panose="02000009000000000000" pitchFamily="49" charset="0"/>
                <a:cs typeface="JetBrains Mono Medium" panose="02000009000000000000" pitchFamily="49" charset="0"/>
              </a:rPr>
              <a:t>		&lt;</a:t>
            </a:r>
            <a:r>
              <a:rPr lang="ru-RU" sz="2000" dirty="0">
                <a:latin typeface="JetBrains Mono Medium" panose="02000009000000000000" pitchFamily="49" charset="0"/>
                <a:ea typeface="JetBrains Mono Medium" panose="02000009000000000000" pitchFamily="49" charset="0"/>
                <a:cs typeface="JetBrains Mono Medium" panose="02000009000000000000" pitchFamily="49" charset="0"/>
              </a:rPr>
              <a:t>словарь с именами и значениями 			 атрибутов</a:t>
            </a:r>
            <a:r>
              <a:rPr lang="en-US" sz="2000" dirty="0">
                <a:latin typeface="JetBrains Mono Medium" panose="02000009000000000000" pitchFamily="49" charset="0"/>
                <a:ea typeface="JetBrains Mono Medium" panose="02000009000000000000" pitchFamily="49" charset="0"/>
                <a:cs typeface="JetBrains Mono Medium" panose="02000009000000000000" pitchFamily="49" charset="0"/>
              </a:rPr>
              <a:t>&gt;)</a:t>
            </a:r>
            <a:endParaRPr lang="ru-RU" sz="2000" dirty="0"/>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endParaRPr lang="ru-RU" sz="2000" dirty="0"/>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spTree>
    <p:extLst>
      <p:ext uri="{BB962C8B-B14F-4D97-AF65-F5344CB8AC3E}">
        <p14:creationId xmlns:p14="http://schemas.microsoft.com/office/powerpoint/2010/main" val="2914532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268039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en-US" sz="2000" b="1" dirty="0"/>
              <a:t>type</a:t>
            </a:r>
            <a:r>
              <a:rPr lang="en-US" sz="2000" dirty="0"/>
              <a:t> – </a:t>
            </a:r>
            <a:r>
              <a:rPr lang="ru-RU" sz="2000" dirty="0"/>
              <a:t>встроенный </a:t>
            </a:r>
            <a:r>
              <a:rPr lang="ru-RU" sz="2000" dirty="0" err="1"/>
              <a:t>метакласс</a:t>
            </a:r>
            <a:r>
              <a:rPr lang="ru-RU" sz="2000" dirty="0"/>
              <a:t>, который использует </a:t>
            </a:r>
            <a:r>
              <a:rPr lang="en-US" sz="2000" dirty="0"/>
              <a:t>Python. </a:t>
            </a:r>
            <a:r>
              <a:rPr lang="ru-RU" sz="2000" dirty="0"/>
              <a:t>	</a:t>
            </a:r>
          </a:p>
        </p:txBody>
      </p:sp>
      <p:pic>
        <p:nvPicPr>
          <p:cNvPr id="7" name="Рисунок 6">
            <a:extLst>
              <a:ext uri="{FF2B5EF4-FFF2-40B4-BE49-F238E27FC236}">
                <a16:creationId xmlns:a16="http://schemas.microsoft.com/office/drawing/2014/main" id="{0A5F2793-246F-FDA8-3FB2-4A9155566307}"/>
              </a:ext>
            </a:extLst>
          </p:cNvPr>
          <p:cNvPicPr>
            <a:picLocks noChangeAspect="1"/>
          </p:cNvPicPr>
          <p:nvPr/>
        </p:nvPicPr>
        <p:blipFill>
          <a:blip r:embed="rId5"/>
          <a:stretch>
            <a:fillRect/>
          </a:stretch>
        </p:blipFill>
        <p:spPr>
          <a:xfrm>
            <a:off x="3393649" y="1058564"/>
            <a:ext cx="5441743" cy="4084935"/>
          </a:xfrm>
          <a:prstGeom prst="rect">
            <a:avLst/>
          </a:prstGeom>
        </p:spPr>
      </p:pic>
    </p:spTree>
    <p:extLst>
      <p:ext uri="{BB962C8B-B14F-4D97-AF65-F5344CB8AC3E}">
        <p14:creationId xmlns:p14="http://schemas.microsoft.com/office/powerpoint/2010/main" val="3406144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0" y="1017724"/>
            <a:ext cx="7368291"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Если объявить класс </a:t>
            </a:r>
            <a:r>
              <a:rPr lang="en-US" sz="2000" dirty="0"/>
              <a:t>Foo (</a:t>
            </a:r>
            <a:r>
              <a:rPr lang="en-US" sz="2000" b="1" dirty="0"/>
              <a:t>class Foo: </a:t>
            </a:r>
            <a:r>
              <a:rPr lang="en-US" sz="2000" dirty="0"/>
              <a:t>…), </a:t>
            </a:r>
            <a:r>
              <a:rPr lang="ru-RU" sz="2000" dirty="0"/>
              <a:t>сам класс не сразу создастся в памяти. </a:t>
            </a:r>
            <a:r>
              <a:rPr lang="en-US" sz="2000" dirty="0"/>
              <a:t>Python </a:t>
            </a:r>
            <a:r>
              <a:rPr lang="ru-RU" sz="2000" dirty="0"/>
              <a:t>будет искать у этого класса атрибут </a:t>
            </a:r>
            <a:r>
              <a:rPr lang="en-US" sz="2000" b="1" dirty="0"/>
              <a:t>__</a:t>
            </a:r>
            <a:r>
              <a:rPr lang="en-US" sz="2000" b="1" dirty="0" err="1"/>
              <a:t>metaclass</a:t>
            </a:r>
            <a:r>
              <a:rPr lang="en-US" sz="2000" b="1" dirty="0"/>
              <a:t>__</a:t>
            </a:r>
            <a:r>
              <a:rPr lang="en-US" sz="2000" dirty="0"/>
              <a:t>. </a:t>
            </a:r>
            <a:endParaRPr lang="ru-RU" sz="2000" dirty="0"/>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Если атрибут не найден в классе, он ищется в модуле. Как только атрибут будет найдет, он используется для создания класса </a:t>
            </a:r>
            <a:r>
              <a:rPr lang="ru-RU" sz="2000" dirty="0" err="1"/>
              <a:t>Foo</a:t>
            </a:r>
            <a:r>
              <a:rPr lang="en-US" sz="2000" dirty="0"/>
              <a:t>.</a:t>
            </a:r>
            <a:r>
              <a:rPr lang="ru-RU" sz="2000" dirty="0"/>
              <a:t> Если атрибут не найден, </a:t>
            </a:r>
            <a:r>
              <a:rPr lang="ru-RU" sz="2000" dirty="0" err="1"/>
              <a:t>P</a:t>
            </a:r>
            <a:r>
              <a:rPr lang="en-US" sz="2000" dirty="0" err="1"/>
              <a:t>ython</a:t>
            </a:r>
            <a:r>
              <a:rPr lang="en-US" sz="2000" dirty="0"/>
              <a:t> </a:t>
            </a:r>
            <a:r>
              <a:rPr lang="ru-RU" sz="2000" dirty="0"/>
              <a:t>и</a:t>
            </a:r>
            <a:r>
              <a:rPr lang="en-US" sz="2000" dirty="0" err="1"/>
              <a:t>cполь</a:t>
            </a:r>
            <a:r>
              <a:rPr lang="ru-RU" sz="2000" dirty="0" err="1"/>
              <a:t>зует</a:t>
            </a:r>
            <a:r>
              <a:rPr lang="ru-RU" sz="2000" dirty="0"/>
              <a:t> </a:t>
            </a:r>
            <a:r>
              <a:rPr lang="en-US" sz="2000" b="1" dirty="0"/>
              <a:t>type</a:t>
            </a:r>
            <a:r>
              <a:rPr lang="en-US" sz="2000" dirty="0"/>
              <a:t> </a:t>
            </a:r>
            <a:r>
              <a:rPr lang="ru-RU" sz="2000" dirty="0"/>
              <a:t>для создания класса.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Таким образом, можно переопределить то, что создаёт класс и явно указать в атрибут </a:t>
            </a:r>
            <a:r>
              <a:rPr lang="ru-RU" sz="2000" b="1" dirty="0"/>
              <a:t>__</a:t>
            </a:r>
            <a:r>
              <a:rPr lang="en-US" sz="2000" b="1" dirty="0" err="1"/>
              <a:t>metaclass</a:t>
            </a:r>
            <a:r>
              <a:rPr lang="en-US" sz="2000" b="1" dirty="0"/>
              <a:t>__ </a:t>
            </a:r>
            <a:r>
              <a:rPr lang="ru-RU" sz="2000" dirty="0"/>
              <a:t>какого-нибудь класса или модуля </a:t>
            </a:r>
            <a:r>
              <a:rPr lang="ru-RU" sz="2000" dirty="0" err="1"/>
              <a:t>кастомный</a:t>
            </a:r>
            <a:r>
              <a:rPr lang="ru-RU" sz="2000" dirty="0"/>
              <a:t> </a:t>
            </a:r>
            <a:r>
              <a:rPr lang="ru-RU" sz="2000" dirty="0" err="1"/>
              <a:t>метакласс</a:t>
            </a:r>
            <a:r>
              <a:rPr lang="ru-RU" sz="2000" dirty="0"/>
              <a:t>. Он будет использоваться вместо </a:t>
            </a:r>
            <a:r>
              <a:rPr lang="en-US" sz="2000" dirty="0"/>
              <a:t>type. </a:t>
            </a:r>
            <a:endParaRPr lang="ru-RU" sz="2000" dirty="0"/>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endParaRPr lang="ru-RU" sz="2000" dirty="0"/>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spTree>
    <p:extLst>
      <p:ext uri="{BB962C8B-B14F-4D97-AF65-F5344CB8AC3E}">
        <p14:creationId xmlns:p14="http://schemas.microsoft.com/office/powerpoint/2010/main" val="300622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pic>
        <p:nvPicPr>
          <p:cNvPr id="8" name="Рисунок 7">
            <a:extLst>
              <a:ext uri="{FF2B5EF4-FFF2-40B4-BE49-F238E27FC236}">
                <a16:creationId xmlns:a16="http://schemas.microsoft.com/office/drawing/2014/main" id="{CEBCC9F5-211D-55BE-9334-BF8E332F05B3}"/>
              </a:ext>
            </a:extLst>
          </p:cNvPr>
          <p:cNvPicPr>
            <a:picLocks noChangeAspect="1"/>
          </p:cNvPicPr>
          <p:nvPr/>
        </p:nvPicPr>
        <p:blipFill>
          <a:blip r:embed="rId5"/>
          <a:stretch>
            <a:fillRect/>
          </a:stretch>
        </p:blipFill>
        <p:spPr>
          <a:xfrm>
            <a:off x="1187188" y="1017724"/>
            <a:ext cx="6769624" cy="3867147"/>
          </a:xfrm>
          <a:prstGeom prst="rect">
            <a:avLst/>
          </a:prstGeom>
        </p:spPr>
      </p:pic>
    </p:spTree>
    <p:extLst>
      <p:ext uri="{BB962C8B-B14F-4D97-AF65-F5344CB8AC3E}">
        <p14:creationId xmlns:p14="http://schemas.microsoft.com/office/powerpoint/2010/main" val="2227904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pic>
        <p:nvPicPr>
          <p:cNvPr id="2" name="Рисунок 1">
            <a:extLst>
              <a:ext uri="{FF2B5EF4-FFF2-40B4-BE49-F238E27FC236}">
                <a16:creationId xmlns:a16="http://schemas.microsoft.com/office/drawing/2014/main" id="{161E6371-5ADE-B0C7-2638-F24FD7FFD1DE}"/>
              </a:ext>
            </a:extLst>
          </p:cNvPr>
          <p:cNvPicPr>
            <a:picLocks noChangeAspect="1"/>
          </p:cNvPicPr>
          <p:nvPr/>
        </p:nvPicPr>
        <p:blipFill>
          <a:blip r:embed="rId5"/>
          <a:stretch>
            <a:fillRect/>
          </a:stretch>
        </p:blipFill>
        <p:spPr>
          <a:xfrm>
            <a:off x="888872" y="1017724"/>
            <a:ext cx="7366256" cy="3812038"/>
          </a:xfrm>
          <a:prstGeom prst="rect">
            <a:avLst/>
          </a:prstGeom>
        </p:spPr>
      </p:pic>
    </p:spTree>
    <p:extLst>
      <p:ext uri="{BB962C8B-B14F-4D97-AF65-F5344CB8AC3E}">
        <p14:creationId xmlns:p14="http://schemas.microsoft.com/office/powerpoint/2010/main" val="3335293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0" y="1017724"/>
            <a:ext cx="7185121"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Тот же самый </a:t>
            </a:r>
            <a:r>
              <a:rPr lang="ru-RU" sz="2000" dirty="0" err="1"/>
              <a:t>метакласс</a:t>
            </a:r>
            <a:r>
              <a:rPr lang="ru-RU" sz="2000" dirty="0"/>
              <a:t>, но с использованием ООП и без явного использования </a:t>
            </a:r>
            <a:r>
              <a:rPr lang="en-US" sz="2000" dirty="0"/>
              <a:t>type. </a:t>
            </a:r>
            <a:endParaRPr lang="ru-RU" sz="2000" dirty="0"/>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pic>
        <p:nvPicPr>
          <p:cNvPr id="2" name="Рисунок 1">
            <a:extLst>
              <a:ext uri="{FF2B5EF4-FFF2-40B4-BE49-F238E27FC236}">
                <a16:creationId xmlns:a16="http://schemas.microsoft.com/office/drawing/2014/main" id="{EFFE3C8D-0BEA-30A5-304A-B72A56C22388}"/>
              </a:ext>
            </a:extLst>
          </p:cNvPr>
          <p:cNvPicPr>
            <a:picLocks noChangeAspect="1"/>
          </p:cNvPicPr>
          <p:nvPr/>
        </p:nvPicPr>
        <p:blipFill>
          <a:blip r:embed="rId5"/>
          <a:stretch>
            <a:fillRect/>
          </a:stretch>
        </p:blipFill>
        <p:spPr>
          <a:xfrm>
            <a:off x="683528" y="1871545"/>
            <a:ext cx="7772400" cy="2720340"/>
          </a:xfrm>
          <a:prstGeom prst="rect">
            <a:avLst/>
          </a:prstGeom>
        </p:spPr>
      </p:pic>
    </p:spTree>
    <p:extLst>
      <p:ext uri="{BB962C8B-B14F-4D97-AF65-F5344CB8AC3E}">
        <p14:creationId xmlns:p14="http://schemas.microsoft.com/office/powerpoint/2010/main" val="1884669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err="1"/>
              <a:t>Метаклассы</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771749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Причина сложности кода, использующего </a:t>
            </a:r>
            <a:r>
              <a:rPr lang="ru-RU" sz="2000" dirty="0" err="1"/>
              <a:t>метаклассы</a:t>
            </a:r>
            <a:r>
              <a:rPr lang="ru-RU" sz="2000" dirty="0"/>
              <a:t>, не в самих </a:t>
            </a:r>
            <a:r>
              <a:rPr lang="ru-RU" sz="2000" dirty="0" err="1"/>
              <a:t>метаклассах</a:t>
            </a:r>
            <a:r>
              <a:rPr lang="ru-RU" sz="2000" dirty="0"/>
              <a:t>. Код сложный, потому что обычно </a:t>
            </a:r>
            <a:r>
              <a:rPr lang="ru-RU" sz="2000" dirty="0" err="1"/>
              <a:t>метаклассы</a:t>
            </a:r>
            <a:r>
              <a:rPr lang="ru-RU" sz="2000" dirty="0"/>
              <a:t> используются для сложных задач, основанных на наследовании, интроспекции и манипуляции такими вещами, как </a:t>
            </a:r>
            <a:r>
              <a:rPr lang="en-US" sz="2000" b="1" dirty="0"/>
              <a:t>__</a:t>
            </a:r>
            <a:r>
              <a:rPr lang="en-US" sz="2000" b="1" dirty="0" err="1"/>
              <a:t>dict</a:t>
            </a:r>
            <a:r>
              <a:rPr lang="en-US" sz="2000" b="1" dirty="0"/>
              <a:t>__</a:t>
            </a:r>
            <a:r>
              <a:rPr lang="en-US" sz="2000" dirty="0"/>
              <a:t>. </a:t>
            </a:r>
            <a:endParaRPr lang="ru-RU" sz="2000" dirty="0"/>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Также с помощью </a:t>
            </a:r>
            <a:r>
              <a:rPr lang="ru-RU" sz="2000" dirty="0" err="1"/>
              <a:t>метаклассов</a:t>
            </a:r>
            <a:r>
              <a:rPr lang="ru-RU" sz="2000" dirty="0"/>
              <a:t> можно перехватить создание класса, изменить класс и вернуть изменённый класс.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Если вам не нужны сложные изменения класса, </a:t>
            </a:r>
            <a:r>
              <a:rPr lang="ru-RU" sz="2000" dirty="0" err="1"/>
              <a:t>метаклассами</a:t>
            </a:r>
            <a:r>
              <a:rPr lang="ru-RU" sz="2000" dirty="0"/>
              <a:t> пользоваться не стоит. Просто изменить класс можно вручную или декораторами класса. </a:t>
            </a:r>
          </a:p>
        </p:txBody>
      </p:sp>
    </p:spTree>
    <p:extLst>
      <p:ext uri="{BB962C8B-B14F-4D97-AF65-F5344CB8AC3E}">
        <p14:creationId xmlns:p14="http://schemas.microsoft.com/office/powerpoint/2010/main" val="168565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82AB498-7007-865C-93E7-CCC72CB9F70C}"/>
              </a:ext>
            </a:extLst>
          </p:cNvPr>
          <p:cNvPicPr>
            <a:picLocks noChangeAspect="1"/>
          </p:cNvPicPr>
          <p:nvPr/>
        </p:nvPicPr>
        <p:blipFill rotWithShape="1">
          <a:blip r:embed="rId2">
            <a:alphaModFix amt="75000"/>
          </a:blip>
          <a:srcRect l="11225" t="12867" r="1642"/>
          <a:stretch/>
        </p:blipFill>
        <p:spPr>
          <a:xfrm>
            <a:off x="0" y="0"/>
            <a:ext cx="9144000" cy="5143500"/>
          </a:xfrm>
          <a:prstGeom prst="rect">
            <a:avLst/>
          </a:prstGeom>
        </p:spPr>
      </p:pic>
      <p:grpSp>
        <p:nvGrpSpPr>
          <p:cNvPr id="5" name="Google Shape;166;p23">
            <a:extLst>
              <a:ext uri="{FF2B5EF4-FFF2-40B4-BE49-F238E27FC236}">
                <a16:creationId xmlns:a16="http://schemas.microsoft.com/office/drawing/2014/main" id="{5A4E732E-E228-F06C-9EEF-98FC6927FA98}"/>
              </a:ext>
            </a:extLst>
          </p:cNvPr>
          <p:cNvGrpSpPr/>
          <p:nvPr/>
        </p:nvGrpSpPr>
        <p:grpSpPr>
          <a:xfrm>
            <a:off x="7748824" y="632675"/>
            <a:ext cx="636900" cy="322800"/>
            <a:chOff x="790074" y="3806775"/>
            <a:chExt cx="636900" cy="322800"/>
          </a:xfrm>
          <a:solidFill>
            <a:srgbClr val="A73B30"/>
          </a:solidFill>
        </p:grpSpPr>
        <p:sp>
          <p:nvSpPr>
            <p:cNvPr id="6" name="Google Shape;167;p23">
              <a:extLst>
                <a:ext uri="{FF2B5EF4-FFF2-40B4-BE49-F238E27FC236}">
                  <a16:creationId xmlns:a16="http://schemas.microsoft.com/office/drawing/2014/main" id="{B6788147-D608-3CA2-8677-1B8A7173CF53}"/>
                </a:ext>
              </a:extLst>
            </p:cNvPr>
            <p:cNvSpPr/>
            <p:nvPr/>
          </p:nvSpPr>
          <p:spPr>
            <a:xfrm>
              <a:off x="790074" y="3806775"/>
              <a:ext cx="636900" cy="322800"/>
            </a:xfrm>
            <a:prstGeom prst="roundRect">
              <a:avLst>
                <a:gd name="adj" fmla="val 5000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68;p23">
              <a:extLst>
                <a:ext uri="{FF2B5EF4-FFF2-40B4-BE49-F238E27FC236}">
                  <a16:creationId xmlns:a16="http://schemas.microsoft.com/office/drawing/2014/main" id="{A9F09E6C-225E-DB31-B850-50BDF461E39F}"/>
                </a:ext>
              </a:extLst>
            </p:cNvPr>
            <p:cNvCxnSpPr/>
            <p:nvPr/>
          </p:nvCxnSpPr>
          <p:spPr>
            <a:xfrm>
              <a:off x="990625" y="3968175"/>
              <a:ext cx="235800" cy="0"/>
            </a:xfrm>
            <a:prstGeom prst="straightConnector1">
              <a:avLst/>
            </a:prstGeom>
            <a:grpFill/>
            <a:ln w="9525" cap="flat" cmpd="sng">
              <a:solidFill>
                <a:schemeClr val="lt1"/>
              </a:solidFill>
              <a:prstDash val="solid"/>
              <a:round/>
              <a:headEnd type="none" w="med" len="med"/>
              <a:tailEnd type="triangle" w="med" len="med"/>
            </a:ln>
          </p:spPr>
        </p:cxnSp>
      </p:grpSp>
      <p:sp>
        <p:nvSpPr>
          <p:cNvPr id="8" name="Google Shape;163;p23">
            <a:extLst>
              <a:ext uri="{FF2B5EF4-FFF2-40B4-BE49-F238E27FC236}">
                <a16:creationId xmlns:a16="http://schemas.microsoft.com/office/drawing/2014/main" id="{F1C5DA20-8B60-B82E-DFA2-C201FB5E672A}"/>
              </a:ext>
            </a:extLst>
          </p:cNvPr>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69;p23">
            <a:extLst>
              <a:ext uri="{FF2B5EF4-FFF2-40B4-BE49-F238E27FC236}">
                <a16:creationId xmlns:a16="http://schemas.microsoft.com/office/drawing/2014/main" id="{D5956482-DB72-7DBF-0195-6BBE7E0D516F}"/>
              </a:ext>
            </a:extLst>
          </p:cNvPr>
          <p:cNvGrpSpPr/>
          <p:nvPr/>
        </p:nvGrpSpPr>
        <p:grpSpPr>
          <a:xfrm flipH="1">
            <a:off x="233296" y="2125283"/>
            <a:ext cx="1150439" cy="3018223"/>
            <a:chOff x="7005588" y="1179275"/>
            <a:chExt cx="706180" cy="1852694"/>
          </a:xfrm>
        </p:grpSpPr>
        <p:sp>
          <p:nvSpPr>
            <p:cNvPr id="10" name="Google Shape;170;p23">
              <a:extLst>
                <a:ext uri="{FF2B5EF4-FFF2-40B4-BE49-F238E27FC236}">
                  <a16:creationId xmlns:a16="http://schemas.microsoft.com/office/drawing/2014/main" id="{303F75A9-020B-97E5-3109-516D9802B62C}"/>
                </a:ext>
              </a:extLst>
            </p:cNvPr>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p23">
              <a:extLst>
                <a:ext uri="{FF2B5EF4-FFF2-40B4-BE49-F238E27FC236}">
                  <a16:creationId xmlns:a16="http://schemas.microsoft.com/office/drawing/2014/main" id="{B8978FB0-6133-F6FA-86C7-C5F473C6DCD0}"/>
                </a:ext>
              </a:extLst>
            </p:cNvPr>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2;p23">
              <a:extLst>
                <a:ext uri="{FF2B5EF4-FFF2-40B4-BE49-F238E27FC236}">
                  <a16:creationId xmlns:a16="http://schemas.microsoft.com/office/drawing/2014/main" id="{80F899ED-6C7B-726B-FB43-468CD015E4CC}"/>
                </a:ext>
              </a:extLst>
            </p:cNvPr>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Заголовок 1">
            <a:extLst>
              <a:ext uri="{FF2B5EF4-FFF2-40B4-BE49-F238E27FC236}">
                <a16:creationId xmlns:a16="http://schemas.microsoft.com/office/drawing/2014/main" id="{DD0B2B6B-8E49-C684-6E64-817A947827BC}"/>
              </a:ext>
            </a:extLst>
          </p:cNvPr>
          <p:cNvSpPr>
            <a:spLocks noGrp="1"/>
          </p:cNvSpPr>
          <p:nvPr>
            <p:ph type="title"/>
          </p:nvPr>
        </p:nvSpPr>
        <p:spPr>
          <a:xfrm>
            <a:off x="1054010" y="445025"/>
            <a:ext cx="8089989" cy="569210"/>
          </a:xfrm>
        </p:spPr>
        <p:txBody>
          <a:bodyPr/>
          <a:lstStyle/>
          <a:p>
            <a:r>
              <a:rPr lang="ru-RU" dirty="0"/>
              <a:t>Классы данных</a:t>
            </a:r>
            <a:endParaRPr lang="ru-BY" dirty="0"/>
          </a:p>
        </p:txBody>
      </p:sp>
      <p:pic>
        <p:nvPicPr>
          <p:cNvPr id="13" name="Рисунок 12">
            <a:extLst>
              <a:ext uri="{FF2B5EF4-FFF2-40B4-BE49-F238E27FC236}">
                <a16:creationId xmlns:a16="http://schemas.microsoft.com/office/drawing/2014/main" id="{5924DEA9-9AA8-536B-CFA0-9C11F79F186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4" name="Подзаголовок 3">
            <a:extLst>
              <a:ext uri="{FF2B5EF4-FFF2-40B4-BE49-F238E27FC236}">
                <a16:creationId xmlns:a16="http://schemas.microsoft.com/office/drawing/2014/main" id="{04A4FA6F-1616-CD71-3D7D-F9AF10CEC0FC}"/>
              </a:ext>
            </a:extLst>
          </p:cNvPr>
          <p:cNvSpPr txBox="1">
            <a:spLocks/>
          </p:cNvSpPr>
          <p:nvPr/>
        </p:nvSpPr>
        <p:spPr>
          <a:xfrm>
            <a:off x="2638926" y="1565525"/>
            <a:ext cx="6324683" cy="3132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481013" algn="l"/>
              </a:tabLst>
              <a:defRPr/>
            </a:pPr>
            <a:r>
              <a:rPr lang="ru-RU" sz="2200" dirty="0">
                <a:cs typeface="Baloo 2"/>
                <a:sym typeface="Baloo 2"/>
              </a:rPr>
              <a:t>	Значимым компонентом любого проекта в программировании являются данные, с которыми неизбежно взаимодействуют все программы. </a:t>
            </a:r>
          </a:p>
          <a:p>
            <a:pPr marL="92075" marR="0" lvl="0" algn="l" defTabSz="914400" rtl="0" eaLnBrk="1" fontAlgn="auto" latinLnBrk="0" hangingPunct="1">
              <a:lnSpc>
                <a:spcPct val="100000"/>
              </a:lnSpc>
              <a:spcBef>
                <a:spcPts val="0"/>
              </a:spcBef>
              <a:spcAft>
                <a:spcPts val="0"/>
              </a:spcAft>
              <a:buClr>
                <a:srgbClr val="8E7CC3"/>
              </a:buClr>
              <a:buSzPts val="1800"/>
              <a:tabLst>
                <a:tab pos="481013" algn="l"/>
              </a:tabLst>
              <a:defRPr/>
            </a:pPr>
            <a:r>
              <a:rPr lang="ru-RU" sz="2200" b="1" dirty="0">
                <a:cs typeface="Baloo 2"/>
                <a:sym typeface="Baloo 2"/>
              </a:rPr>
              <a:t>	</a:t>
            </a:r>
            <a:r>
              <a:rPr lang="en-US" sz="2200" dirty="0">
                <a:cs typeface="Baloo 2"/>
                <a:sym typeface="Baloo 2"/>
              </a:rPr>
              <a:t>Python </a:t>
            </a:r>
            <a:r>
              <a:rPr lang="ru-RU" sz="2200" dirty="0">
                <a:cs typeface="Baloo 2"/>
                <a:sym typeface="Baloo 2"/>
              </a:rPr>
              <a:t>располагает универсальным набором инструментов для управления данными. В их число входят классы данных. </a:t>
            </a:r>
            <a:endParaRPr lang="ru-RU" sz="2000" b="1" dirty="0"/>
          </a:p>
        </p:txBody>
      </p:sp>
    </p:spTree>
    <p:extLst>
      <p:ext uri="{BB962C8B-B14F-4D97-AF65-F5344CB8AC3E}">
        <p14:creationId xmlns:p14="http://schemas.microsoft.com/office/powerpoint/2010/main" val="165403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3883844" y="1017724"/>
            <a:ext cx="4197698"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Функциональность классов данных входит определяется в модуле </a:t>
            </a:r>
            <a:r>
              <a:rPr lang="en-US" sz="2000" b="1" dirty="0" err="1"/>
              <a:t>dataclasses</a:t>
            </a:r>
            <a:r>
              <a:rPr lang="en-US" sz="2000" dirty="0"/>
              <a:t>, </a:t>
            </a:r>
            <a:r>
              <a:rPr lang="ru-RU" sz="2000" dirty="0"/>
              <a:t>который входит в стандартную библиотеку </a:t>
            </a:r>
            <a:r>
              <a:rPr lang="en-US" sz="2000" dirty="0"/>
              <a:t>Python. </a:t>
            </a:r>
            <a:r>
              <a:rPr lang="ru-RU" sz="2000" dirty="0"/>
              <a:t>Аргументом в пользу использования классов данных вместо обычных классов является отсутствие необходимости реализовывать методы </a:t>
            </a:r>
            <a:r>
              <a:rPr lang="en-US" sz="2000" b="1" dirty="0"/>
              <a:t>__</a:t>
            </a:r>
            <a:r>
              <a:rPr lang="en-US" sz="2000" b="1" dirty="0" err="1"/>
              <a:t>init</a:t>
            </a:r>
            <a:r>
              <a:rPr lang="en-US" sz="2000" b="1" dirty="0"/>
              <a:t>__ </a:t>
            </a:r>
            <a:r>
              <a:rPr lang="ru-RU" sz="2000" dirty="0"/>
              <a:t>и </a:t>
            </a:r>
            <a:r>
              <a:rPr lang="en-US" sz="2000" b="1" dirty="0"/>
              <a:t>__</a:t>
            </a:r>
            <a:r>
              <a:rPr lang="en-US" sz="2000" b="1" dirty="0" err="1"/>
              <a:t>repr</a:t>
            </a:r>
            <a:r>
              <a:rPr lang="en-US" sz="2000" b="1" dirty="0"/>
              <a:t>__</a:t>
            </a:r>
            <a:r>
              <a:rPr lang="en-US" sz="2000" dirty="0"/>
              <a:t>, </a:t>
            </a:r>
            <a:r>
              <a:rPr lang="ru-RU" sz="2000" dirty="0"/>
              <a:t>они будут сгенерированы автоматически</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endParaRPr lang="ru-RU" sz="2000" dirty="0"/>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pic>
        <p:nvPicPr>
          <p:cNvPr id="13" name="Рисунок 12">
            <a:extLst>
              <a:ext uri="{FF2B5EF4-FFF2-40B4-BE49-F238E27FC236}">
                <a16:creationId xmlns:a16="http://schemas.microsoft.com/office/drawing/2014/main" id="{FEDF3EA8-8A2A-D518-17BB-E71B652087D2}"/>
              </a:ext>
            </a:extLst>
          </p:cNvPr>
          <p:cNvPicPr>
            <a:picLocks noChangeAspect="1"/>
          </p:cNvPicPr>
          <p:nvPr/>
        </p:nvPicPr>
        <p:blipFill>
          <a:blip r:embed="rId5"/>
          <a:stretch>
            <a:fillRect/>
          </a:stretch>
        </p:blipFill>
        <p:spPr>
          <a:xfrm>
            <a:off x="217708" y="1451932"/>
            <a:ext cx="3745288" cy="2883872"/>
          </a:xfrm>
          <a:prstGeom prst="rect">
            <a:avLst/>
          </a:prstGeom>
        </p:spPr>
      </p:pic>
    </p:spTree>
    <p:extLst>
      <p:ext uri="{BB962C8B-B14F-4D97-AF65-F5344CB8AC3E}">
        <p14:creationId xmlns:p14="http://schemas.microsoft.com/office/powerpoint/2010/main" val="2602985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4358372"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Все поля класса данных обязательно должны иметь аннотации типов. При определении полей можно установить для них значения по умолчанию. При этом следует учитывать, что если не все поля класса данных будут иметь значения по умолчанию, то следует сначала указать все поля без таких значений, и только после них – поля со значениями по умолчанию. </a:t>
            </a:r>
          </a:p>
        </p:txBody>
      </p:sp>
      <p:pic>
        <p:nvPicPr>
          <p:cNvPr id="4" name="Рисунок 3">
            <a:extLst>
              <a:ext uri="{FF2B5EF4-FFF2-40B4-BE49-F238E27FC236}">
                <a16:creationId xmlns:a16="http://schemas.microsoft.com/office/drawing/2014/main" id="{C57D5D12-80B6-5646-EC01-716B28E1B4A9}"/>
              </a:ext>
            </a:extLst>
          </p:cNvPr>
          <p:cNvPicPr>
            <a:picLocks noChangeAspect="1"/>
          </p:cNvPicPr>
          <p:nvPr/>
        </p:nvPicPr>
        <p:blipFill>
          <a:blip r:embed="rId5"/>
          <a:stretch>
            <a:fillRect/>
          </a:stretch>
        </p:blipFill>
        <p:spPr>
          <a:xfrm>
            <a:off x="5071622" y="1058564"/>
            <a:ext cx="3891987" cy="2578440"/>
          </a:xfrm>
          <a:prstGeom prst="rect">
            <a:avLst/>
          </a:prstGeom>
        </p:spPr>
      </p:pic>
    </p:spTree>
    <p:extLst>
      <p:ext uri="{BB962C8B-B14F-4D97-AF65-F5344CB8AC3E}">
        <p14:creationId xmlns:p14="http://schemas.microsoft.com/office/powerpoint/2010/main" val="256519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82AB498-7007-865C-93E7-CCC72CB9F70C}"/>
              </a:ext>
            </a:extLst>
          </p:cNvPr>
          <p:cNvPicPr>
            <a:picLocks noChangeAspect="1"/>
          </p:cNvPicPr>
          <p:nvPr/>
        </p:nvPicPr>
        <p:blipFill rotWithShape="1">
          <a:blip r:embed="rId2">
            <a:alphaModFix amt="75000"/>
          </a:blip>
          <a:srcRect l="11225" t="12867" r="1642"/>
          <a:stretch/>
        </p:blipFill>
        <p:spPr>
          <a:xfrm>
            <a:off x="0" y="0"/>
            <a:ext cx="9144000" cy="5143500"/>
          </a:xfrm>
          <a:prstGeom prst="rect">
            <a:avLst/>
          </a:prstGeom>
        </p:spPr>
      </p:pic>
      <p:grpSp>
        <p:nvGrpSpPr>
          <p:cNvPr id="5" name="Google Shape;166;p23">
            <a:extLst>
              <a:ext uri="{FF2B5EF4-FFF2-40B4-BE49-F238E27FC236}">
                <a16:creationId xmlns:a16="http://schemas.microsoft.com/office/drawing/2014/main" id="{5A4E732E-E228-F06C-9EEF-98FC6927FA98}"/>
              </a:ext>
            </a:extLst>
          </p:cNvPr>
          <p:cNvGrpSpPr/>
          <p:nvPr/>
        </p:nvGrpSpPr>
        <p:grpSpPr>
          <a:xfrm>
            <a:off x="7748824" y="632675"/>
            <a:ext cx="636900" cy="322800"/>
            <a:chOff x="790074" y="3806775"/>
            <a:chExt cx="636900" cy="322800"/>
          </a:xfrm>
          <a:solidFill>
            <a:srgbClr val="A73B30"/>
          </a:solidFill>
        </p:grpSpPr>
        <p:sp>
          <p:nvSpPr>
            <p:cNvPr id="6" name="Google Shape;167;p23">
              <a:extLst>
                <a:ext uri="{FF2B5EF4-FFF2-40B4-BE49-F238E27FC236}">
                  <a16:creationId xmlns:a16="http://schemas.microsoft.com/office/drawing/2014/main" id="{B6788147-D608-3CA2-8677-1B8A7173CF53}"/>
                </a:ext>
              </a:extLst>
            </p:cNvPr>
            <p:cNvSpPr/>
            <p:nvPr/>
          </p:nvSpPr>
          <p:spPr>
            <a:xfrm>
              <a:off x="790074" y="3806775"/>
              <a:ext cx="636900" cy="322800"/>
            </a:xfrm>
            <a:prstGeom prst="roundRect">
              <a:avLst>
                <a:gd name="adj" fmla="val 5000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168;p23">
              <a:extLst>
                <a:ext uri="{FF2B5EF4-FFF2-40B4-BE49-F238E27FC236}">
                  <a16:creationId xmlns:a16="http://schemas.microsoft.com/office/drawing/2014/main" id="{A9F09E6C-225E-DB31-B850-50BDF461E39F}"/>
                </a:ext>
              </a:extLst>
            </p:cNvPr>
            <p:cNvCxnSpPr/>
            <p:nvPr/>
          </p:nvCxnSpPr>
          <p:spPr>
            <a:xfrm>
              <a:off x="990625" y="3968175"/>
              <a:ext cx="235800" cy="0"/>
            </a:xfrm>
            <a:prstGeom prst="straightConnector1">
              <a:avLst/>
            </a:prstGeom>
            <a:grpFill/>
            <a:ln w="9525" cap="flat" cmpd="sng">
              <a:solidFill>
                <a:schemeClr val="lt1"/>
              </a:solidFill>
              <a:prstDash val="solid"/>
              <a:round/>
              <a:headEnd type="none" w="med" len="med"/>
              <a:tailEnd type="triangle" w="med" len="med"/>
            </a:ln>
          </p:spPr>
        </p:cxnSp>
      </p:grpSp>
      <p:sp>
        <p:nvSpPr>
          <p:cNvPr id="8" name="Google Shape;163;p23">
            <a:extLst>
              <a:ext uri="{FF2B5EF4-FFF2-40B4-BE49-F238E27FC236}">
                <a16:creationId xmlns:a16="http://schemas.microsoft.com/office/drawing/2014/main" id="{F1C5DA20-8B60-B82E-DFA2-C201FB5E672A}"/>
              </a:ext>
            </a:extLst>
          </p:cNvPr>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69;p23">
            <a:extLst>
              <a:ext uri="{FF2B5EF4-FFF2-40B4-BE49-F238E27FC236}">
                <a16:creationId xmlns:a16="http://schemas.microsoft.com/office/drawing/2014/main" id="{D5956482-DB72-7DBF-0195-6BBE7E0D516F}"/>
              </a:ext>
            </a:extLst>
          </p:cNvPr>
          <p:cNvGrpSpPr/>
          <p:nvPr/>
        </p:nvGrpSpPr>
        <p:grpSpPr>
          <a:xfrm flipH="1">
            <a:off x="233296" y="2125283"/>
            <a:ext cx="1150439" cy="3018223"/>
            <a:chOff x="7005588" y="1179275"/>
            <a:chExt cx="706180" cy="1852694"/>
          </a:xfrm>
        </p:grpSpPr>
        <p:sp>
          <p:nvSpPr>
            <p:cNvPr id="10" name="Google Shape;170;p23">
              <a:extLst>
                <a:ext uri="{FF2B5EF4-FFF2-40B4-BE49-F238E27FC236}">
                  <a16:creationId xmlns:a16="http://schemas.microsoft.com/office/drawing/2014/main" id="{303F75A9-020B-97E5-3109-516D9802B62C}"/>
                </a:ext>
              </a:extLst>
            </p:cNvPr>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p23">
              <a:extLst>
                <a:ext uri="{FF2B5EF4-FFF2-40B4-BE49-F238E27FC236}">
                  <a16:creationId xmlns:a16="http://schemas.microsoft.com/office/drawing/2014/main" id="{B8978FB0-6133-F6FA-86C7-C5F473C6DCD0}"/>
                </a:ext>
              </a:extLst>
            </p:cNvPr>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2;p23">
              <a:extLst>
                <a:ext uri="{FF2B5EF4-FFF2-40B4-BE49-F238E27FC236}">
                  <a16:creationId xmlns:a16="http://schemas.microsoft.com/office/drawing/2014/main" id="{80F899ED-6C7B-726B-FB43-468CD015E4CC}"/>
                </a:ext>
              </a:extLst>
            </p:cNvPr>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Заголовок 1">
            <a:extLst>
              <a:ext uri="{FF2B5EF4-FFF2-40B4-BE49-F238E27FC236}">
                <a16:creationId xmlns:a16="http://schemas.microsoft.com/office/drawing/2014/main" id="{DD0B2B6B-8E49-C684-6E64-817A947827BC}"/>
              </a:ext>
            </a:extLst>
          </p:cNvPr>
          <p:cNvSpPr>
            <a:spLocks noGrp="1"/>
          </p:cNvSpPr>
          <p:nvPr>
            <p:ph type="title"/>
          </p:nvPr>
        </p:nvSpPr>
        <p:spPr>
          <a:xfrm>
            <a:off x="1054010" y="445025"/>
            <a:ext cx="8089989" cy="569210"/>
          </a:xfrm>
        </p:spPr>
        <p:txBody>
          <a:bodyPr/>
          <a:lstStyle/>
          <a:p>
            <a:r>
              <a:rPr lang="ru-RU" dirty="0"/>
              <a:t>Методы</a:t>
            </a:r>
            <a:endParaRPr lang="ru-BY" dirty="0"/>
          </a:p>
        </p:txBody>
      </p:sp>
      <p:pic>
        <p:nvPicPr>
          <p:cNvPr id="13" name="Рисунок 12">
            <a:extLst>
              <a:ext uri="{FF2B5EF4-FFF2-40B4-BE49-F238E27FC236}">
                <a16:creationId xmlns:a16="http://schemas.microsoft.com/office/drawing/2014/main" id="{5924DEA9-9AA8-536B-CFA0-9C11F79F186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4" name="Подзаголовок 3">
            <a:extLst>
              <a:ext uri="{FF2B5EF4-FFF2-40B4-BE49-F238E27FC236}">
                <a16:creationId xmlns:a16="http://schemas.microsoft.com/office/drawing/2014/main" id="{04A4FA6F-1616-CD71-3D7D-F9AF10CEC0FC}"/>
              </a:ext>
            </a:extLst>
          </p:cNvPr>
          <p:cNvSpPr txBox="1">
            <a:spLocks/>
          </p:cNvSpPr>
          <p:nvPr/>
        </p:nvSpPr>
        <p:spPr>
          <a:xfrm>
            <a:off x="2638926" y="1565525"/>
            <a:ext cx="6324683" cy="3132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481013" algn="l"/>
              </a:tabLst>
              <a:defRPr/>
            </a:pPr>
            <a:r>
              <a:rPr lang="ru-RU" sz="2200" dirty="0">
                <a:cs typeface="Baloo 2"/>
                <a:sym typeface="Baloo 2"/>
              </a:rPr>
              <a:t>	</a:t>
            </a:r>
            <a:r>
              <a:rPr lang="ru-RU" sz="2000" dirty="0">
                <a:cs typeface="Baloo 2"/>
                <a:sym typeface="Baloo 2"/>
              </a:rPr>
              <a:t>Согласно модели данных </a:t>
            </a:r>
            <a:r>
              <a:rPr lang="en-US" sz="2000" dirty="0">
                <a:cs typeface="Baloo 2"/>
                <a:sym typeface="Baloo 2"/>
              </a:rPr>
              <a:t>Python, </a:t>
            </a:r>
            <a:r>
              <a:rPr lang="ru-RU" sz="2000" dirty="0">
                <a:cs typeface="Baloo 2"/>
                <a:sym typeface="Baloo 2"/>
              </a:rPr>
              <a:t>язык предлагает три типа методов:</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статические</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методы класса</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методы экземпляра класса</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endParaRPr lang="ru-RU" sz="2000" dirty="0"/>
          </a:p>
          <a:p>
            <a:pPr marL="92075" marR="0" lvl="0" algn="l" defTabSz="914400" rtl="0" eaLnBrk="1" fontAlgn="auto" latinLnBrk="0" hangingPunct="1">
              <a:lnSpc>
                <a:spcPct val="100000"/>
              </a:lnSpc>
              <a:spcBef>
                <a:spcPts val="0"/>
              </a:spcBef>
              <a:spcAft>
                <a:spcPts val="0"/>
              </a:spcAft>
              <a:buClr>
                <a:srgbClr val="8E7CC3"/>
              </a:buClr>
              <a:buSzPts val="1800"/>
              <a:tabLst/>
              <a:defRPr/>
            </a:pPr>
            <a:r>
              <a:rPr lang="ru-RU" sz="2000" dirty="0"/>
              <a:t>Понимание принципов их работы поможет в создании красивого и эффективного кода</a:t>
            </a:r>
          </a:p>
          <a:p>
            <a:pPr marL="92075" marR="0" lvl="0" algn="l" defTabSz="914400" rtl="0" eaLnBrk="1" fontAlgn="auto" latinLnBrk="0" hangingPunct="1">
              <a:lnSpc>
                <a:spcPct val="100000"/>
              </a:lnSpc>
              <a:spcBef>
                <a:spcPts val="0"/>
              </a:spcBef>
              <a:spcAft>
                <a:spcPts val="0"/>
              </a:spcAft>
              <a:buClr>
                <a:srgbClr val="8E7CC3"/>
              </a:buClr>
              <a:buSzPts val="1800"/>
              <a:tabLst>
                <a:tab pos="481013" algn="l"/>
              </a:tabLst>
              <a:defRPr/>
            </a:pPr>
            <a:endParaRPr lang="ru-RU" sz="2000" b="1" dirty="0"/>
          </a:p>
        </p:txBody>
      </p:sp>
    </p:spTree>
    <p:extLst>
      <p:ext uri="{BB962C8B-B14F-4D97-AF65-F5344CB8AC3E}">
        <p14:creationId xmlns:p14="http://schemas.microsoft.com/office/powerpoint/2010/main" val="3217837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0" y="1017724"/>
            <a:ext cx="7368292"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Помимо методов инициализации и представления, декоратор </a:t>
            </a:r>
            <a:r>
              <a:rPr lang="en-US" sz="2000" b="1" dirty="0" err="1"/>
              <a:t>dataclass</a:t>
            </a:r>
            <a:r>
              <a:rPr lang="en-US" sz="2000" dirty="0"/>
              <a:t> </a:t>
            </a:r>
            <a:r>
              <a:rPr lang="ru-RU" sz="2000" dirty="0"/>
              <a:t>также обеспечивает выполнение операций сравнения. Как нам уже известно, в случае с обычным классом мы не можем полноценно сравнивать экземпляры класса без переопределения соответствующего поведения (магических методов </a:t>
            </a:r>
            <a:r>
              <a:rPr lang="en-US" sz="2000" b="1" dirty="0"/>
              <a:t>__eq__</a:t>
            </a:r>
            <a:r>
              <a:rPr lang="en-US" sz="2000" dirty="0"/>
              <a:t>, </a:t>
            </a:r>
            <a:r>
              <a:rPr lang="en-US" sz="2000" b="1" dirty="0"/>
              <a:t>__</a:t>
            </a:r>
            <a:r>
              <a:rPr lang="en-US" sz="2000" b="1" dirty="0" err="1"/>
              <a:t>lt</a:t>
            </a:r>
            <a:r>
              <a:rPr lang="en-US" sz="2000" b="1" dirty="0"/>
              <a:t>__ </a:t>
            </a:r>
            <a:r>
              <a:rPr lang="ru-RU" sz="2000" dirty="0"/>
              <a:t>и прочих). </a:t>
            </a:r>
            <a:endParaRPr lang="en-US" sz="2000" dirty="0"/>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en-US" sz="2000" dirty="0"/>
              <a:t>	</a:t>
            </a:r>
            <a:r>
              <a:rPr lang="ru-RU" sz="2000" dirty="0"/>
              <a:t>Классы данных автоматически имеют методы для сравнения. При сравнении каждый экземпляр рассматривается как кортеж, содержащий поля в установленном порядке. </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spTree>
    <p:extLst>
      <p:ext uri="{BB962C8B-B14F-4D97-AF65-F5344CB8AC3E}">
        <p14:creationId xmlns:p14="http://schemas.microsoft.com/office/powerpoint/2010/main" val="1418540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49" y="1058565"/>
            <a:ext cx="769396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endParaRPr lang="ru-RU" sz="2000" dirty="0"/>
          </a:p>
        </p:txBody>
      </p:sp>
      <p:pic>
        <p:nvPicPr>
          <p:cNvPr id="7" name="Рисунок 6">
            <a:extLst>
              <a:ext uri="{FF2B5EF4-FFF2-40B4-BE49-F238E27FC236}">
                <a16:creationId xmlns:a16="http://schemas.microsoft.com/office/drawing/2014/main" id="{A1BF2B64-93CA-1A3C-D7B0-68315037652B}"/>
              </a:ext>
            </a:extLst>
          </p:cNvPr>
          <p:cNvPicPr>
            <a:picLocks noChangeAspect="1"/>
          </p:cNvPicPr>
          <p:nvPr/>
        </p:nvPicPr>
        <p:blipFill>
          <a:blip r:embed="rId5"/>
          <a:stretch>
            <a:fillRect/>
          </a:stretch>
        </p:blipFill>
        <p:spPr>
          <a:xfrm>
            <a:off x="1420698" y="1145758"/>
            <a:ext cx="6279070" cy="3593560"/>
          </a:xfrm>
          <a:prstGeom prst="rect">
            <a:avLst/>
          </a:prstGeom>
        </p:spPr>
      </p:pic>
    </p:spTree>
    <p:extLst>
      <p:ext uri="{BB962C8B-B14F-4D97-AF65-F5344CB8AC3E}">
        <p14:creationId xmlns:p14="http://schemas.microsoft.com/office/powerpoint/2010/main" val="140529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0" y="1017724"/>
            <a:ext cx="7368292"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По умолчанию поля классов данных можно менять, поэтому классы данных ещё иногда называют </a:t>
            </a:r>
            <a:r>
              <a:rPr lang="ru-RU" sz="2000" i="1" dirty="0"/>
              <a:t>изменяемыми именованными кортежами</a:t>
            </a:r>
            <a:r>
              <a:rPr lang="ru-RU" sz="2000" dirty="0"/>
              <a:t>.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Установить новое значение атрибуту обычного именованного кортежа нельзя, т.к. кортежи неизменяемы. Однако смену значения атрибута можно сделать применительно к экземпляру класса данных, что подчёркивает преимущества поддержки изменяемости таких классов.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Впрочем, изменяемость данных не всегда кстати, и в ряде случаев хотелось бы обойтись без неё. Для этого при использовании декоратора </a:t>
            </a:r>
            <a:r>
              <a:rPr lang="en-US" sz="2000" b="1" dirty="0" err="1"/>
              <a:t>dataclass</a:t>
            </a:r>
            <a:r>
              <a:rPr lang="en-US" sz="2000" dirty="0"/>
              <a:t> </a:t>
            </a:r>
            <a:r>
              <a:rPr lang="ru-RU" sz="2000" dirty="0"/>
              <a:t>нужно установить значение параметра </a:t>
            </a:r>
            <a:r>
              <a:rPr lang="en-US" sz="2000" b="1" dirty="0"/>
              <a:t>frozen</a:t>
            </a:r>
            <a:r>
              <a:rPr lang="en-US" sz="2000" dirty="0"/>
              <a:t> </a:t>
            </a:r>
            <a:r>
              <a:rPr lang="ru-RU" sz="2000" dirty="0"/>
              <a:t>в </a:t>
            </a:r>
            <a:r>
              <a:rPr lang="en-US" sz="2000" b="1" dirty="0"/>
              <a:t>True</a:t>
            </a:r>
            <a:r>
              <a:rPr lang="en-US" sz="2000" dirty="0"/>
              <a:t>. </a:t>
            </a:r>
            <a:r>
              <a:rPr lang="ru-RU" sz="2000" dirty="0"/>
              <a:t> </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spTree>
    <p:extLst>
      <p:ext uri="{BB962C8B-B14F-4D97-AF65-F5344CB8AC3E}">
        <p14:creationId xmlns:p14="http://schemas.microsoft.com/office/powerpoint/2010/main" val="2572439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pic>
        <p:nvPicPr>
          <p:cNvPr id="7" name="Рисунок 6">
            <a:extLst>
              <a:ext uri="{FF2B5EF4-FFF2-40B4-BE49-F238E27FC236}">
                <a16:creationId xmlns:a16="http://schemas.microsoft.com/office/drawing/2014/main" id="{78654BCA-1F7F-9F1D-0EAF-ACDD0CD53E42}"/>
              </a:ext>
            </a:extLst>
          </p:cNvPr>
          <p:cNvPicPr>
            <a:picLocks noChangeAspect="1"/>
          </p:cNvPicPr>
          <p:nvPr/>
        </p:nvPicPr>
        <p:blipFill>
          <a:blip r:embed="rId5"/>
          <a:stretch>
            <a:fillRect/>
          </a:stretch>
        </p:blipFill>
        <p:spPr>
          <a:xfrm>
            <a:off x="1561185" y="1017724"/>
            <a:ext cx="6021630" cy="3987910"/>
          </a:xfrm>
          <a:prstGeom prst="rect">
            <a:avLst/>
          </a:prstGeom>
        </p:spPr>
      </p:pic>
    </p:spTree>
    <p:extLst>
      <p:ext uri="{BB962C8B-B14F-4D97-AF65-F5344CB8AC3E}">
        <p14:creationId xmlns:p14="http://schemas.microsoft.com/office/powerpoint/2010/main" val="4028858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4308049" y="1017724"/>
            <a:ext cx="3773493"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Классы данных, также как и обычные классы, обладают расширяемостью, следовательно, на основе класса данных можно создать подкласс. Инициализация подкласса свидетельствует о том, что он автоматически получает сигнатуру полей базового класса и самого подкласса.  </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pic>
        <p:nvPicPr>
          <p:cNvPr id="2" name="Рисунок 1">
            <a:extLst>
              <a:ext uri="{FF2B5EF4-FFF2-40B4-BE49-F238E27FC236}">
                <a16:creationId xmlns:a16="http://schemas.microsoft.com/office/drawing/2014/main" id="{8E240459-B839-A461-009C-3DF7F3BECC08}"/>
              </a:ext>
            </a:extLst>
          </p:cNvPr>
          <p:cNvPicPr>
            <a:picLocks noChangeAspect="1"/>
          </p:cNvPicPr>
          <p:nvPr/>
        </p:nvPicPr>
        <p:blipFill>
          <a:blip r:embed="rId5"/>
          <a:stretch>
            <a:fillRect/>
          </a:stretch>
        </p:blipFill>
        <p:spPr>
          <a:xfrm>
            <a:off x="257003" y="1121505"/>
            <a:ext cx="3965789" cy="2544715"/>
          </a:xfrm>
          <a:prstGeom prst="rect">
            <a:avLst/>
          </a:prstGeom>
        </p:spPr>
      </p:pic>
    </p:spTree>
    <p:extLst>
      <p:ext uri="{BB962C8B-B14F-4D97-AF65-F5344CB8AC3E}">
        <p14:creationId xmlns:p14="http://schemas.microsoft.com/office/powerpoint/2010/main" val="2037106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4358372"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В контексте классов данных актуален вопрос о том, как можно определить значение по умолчанию для изменяемых полей (например, поле должно представлять собой список). </a:t>
            </a:r>
            <a:endParaRPr lang="en-US" sz="2000" dirty="0"/>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Для таких случаев можно использовать функцию </a:t>
            </a:r>
            <a:r>
              <a:rPr lang="en-US" sz="2000" b="1" dirty="0"/>
              <a:t>field</a:t>
            </a:r>
            <a:r>
              <a:rPr lang="en-US" sz="2000" dirty="0"/>
              <a:t> </a:t>
            </a:r>
            <a:r>
              <a:rPr lang="ru-RU" sz="2000" dirty="0"/>
              <a:t>из модуля </a:t>
            </a:r>
            <a:r>
              <a:rPr lang="en-US" sz="2000" b="1" dirty="0" err="1"/>
              <a:t>dataclasses</a:t>
            </a:r>
            <a:r>
              <a:rPr lang="en-US" sz="2000" dirty="0"/>
              <a:t> </a:t>
            </a:r>
            <a:r>
              <a:rPr lang="ru-RU" sz="2000" dirty="0"/>
              <a:t>с нужным значением параметра </a:t>
            </a:r>
            <a:r>
              <a:rPr lang="en-US" sz="2000" b="1" dirty="0" err="1"/>
              <a:t>default_factory</a:t>
            </a:r>
            <a:r>
              <a:rPr lang="en-US" sz="2000" dirty="0"/>
              <a:t>. </a:t>
            </a:r>
            <a:endParaRPr lang="ru-RU" sz="2000" dirty="0"/>
          </a:p>
        </p:txBody>
      </p:sp>
      <p:pic>
        <p:nvPicPr>
          <p:cNvPr id="7" name="Рисунок 6">
            <a:extLst>
              <a:ext uri="{FF2B5EF4-FFF2-40B4-BE49-F238E27FC236}">
                <a16:creationId xmlns:a16="http://schemas.microsoft.com/office/drawing/2014/main" id="{FDAC7E9A-E6EA-00CC-B692-DEC974F1CA33}"/>
              </a:ext>
            </a:extLst>
          </p:cNvPr>
          <p:cNvPicPr>
            <a:picLocks noChangeAspect="1"/>
          </p:cNvPicPr>
          <p:nvPr/>
        </p:nvPicPr>
        <p:blipFill>
          <a:blip r:embed="rId5"/>
          <a:stretch>
            <a:fillRect/>
          </a:stretch>
        </p:blipFill>
        <p:spPr>
          <a:xfrm>
            <a:off x="4834049" y="1058565"/>
            <a:ext cx="4230760" cy="3639912"/>
          </a:xfrm>
          <a:prstGeom prst="rect">
            <a:avLst/>
          </a:prstGeom>
        </p:spPr>
      </p:pic>
    </p:spTree>
    <p:extLst>
      <p:ext uri="{BB962C8B-B14F-4D97-AF65-F5344CB8AC3E}">
        <p14:creationId xmlns:p14="http://schemas.microsoft.com/office/powerpoint/2010/main" val="1233004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1" y="1017724"/>
            <a:ext cx="7368292"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Классы данных, также поддерживают обработку после инициализации. </a:t>
            </a:r>
            <a:r>
              <a:rPr lang="ru-RU" sz="2000" dirty="0" err="1"/>
              <a:t>Автосгенерированный</a:t>
            </a:r>
            <a:r>
              <a:rPr lang="ru-RU" sz="2000" dirty="0"/>
              <a:t> метод </a:t>
            </a:r>
            <a:r>
              <a:rPr lang="en-US" sz="2000" b="1" dirty="0"/>
              <a:t>__</a:t>
            </a:r>
            <a:r>
              <a:rPr lang="en-US" sz="2000" b="1" dirty="0" err="1"/>
              <a:t>init</a:t>
            </a:r>
            <a:r>
              <a:rPr lang="en-US" sz="2000" b="1" dirty="0"/>
              <a:t>__ </a:t>
            </a:r>
            <a:r>
              <a:rPr lang="ru-RU" sz="2000" dirty="0"/>
              <a:t>вызывает метод </a:t>
            </a:r>
            <a:r>
              <a:rPr lang="en-US" sz="2000" b="1" dirty="0"/>
              <a:t>__</a:t>
            </a:r>
            <a:r>
              <a:rPr lang="en-US" sz="2000" b="1" dirty="0" err="1"/>
              <a:t>post_init</a:t>
            </a:r>
            <a:r>
              <a:rPr lang="ru-RU" sz="2000" b="1" dirty="0"/>
              <a:t>__</a:t>
            </a:r>
            <a:r>
              <a:rPr lang="en-US" sz="2000" dirty="0"/>
              <a:t>, </a:t>
            </a:r>
            <a:r>
              <a:rPr lang="ru-RU" sz="2000" dirty="0"/>
              <a:t>если он определён в классе. </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pic>
        <p:nvPicPr>
          <p:cNvPr id="13" name="Рисунок 12">
            <a:extLst>
              <a:ext uri="{FF2B5EF4-FFF2-40B4-BE49-F238E27FC236}">
                <a16:creationId xmlns:a16="http://schemas.microsoft.com/office/drawing/2014/main" id="{5BAB2803-A526-2680-DEAA-30AE7FACCBC0}"/>
              </a:ext>
            </a:extLst>
          </p:cNvPr>
          <p:cNvPicPr>
            <a:picLocks noChangeAspect="1"/>
          </p:cNvPicPr>
          <p:nvPr/>
        </p:nvPicPr>
        <p:blipFill>
          <a:blip r:embed="rId5"/>
          <a:stretch>
            <a:fillRect/>
          </a:stretch>
        </p:blipFill>
        <p:spPr>
          <a:xfrm>
            <a:off x="1658506" y="2089358"/>
            <a:ext cx="5826988" cy="2840656"/>
          </a:xfrm>
          <a:prstGeom prst="rect">
            <a:avLst/>
          </a:prstGeom>
        </p:spPr>
      </p:pic>
    </p:spTree>
    <p:extLst>
      <p:ext uri="{BB962C8B-B14F-4D97-AF65-F5344CB8AC3E}">
        <p14:creationId xmlns:p14="http://schemas.microsoft.com/office/powerpoint/2010/main" val="253459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a:t>Классы данных</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49" y="1058565"/>
            <a:ext cx="771749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Одна из возможностей, связанных с методом </a:t>
            </a:r>
            <a:r>
              <a:rPr lang="en-US" sz="2000" b="1" dirty="0"/>
              <a:t>__</a:t>
            </a:r>
            <a:r>
              <a:rPr lang="en-US" sz="2000" b="1" dirty="0" err="1"/>
              <a:t>post_init</a:t>
            </a:r>
            <a:r>
              <a:rPr lang="en-US" sz="2000" b="1" dirty="0"/>
              <a:t>__ </a:t>
            </a:r>
            <a:r>
              <a:rPr lang="en-US" sz="2000" dirty="0"/>
              <a:t>- </a:t>
            </a:r>
            <a:r>
              <a:rPr lang="ru-RU" sz="2000" dirty="0"/>
              <a:t>параметры, используемые только для инициализации. Если при объявлении поля указать в качестве его типа </a:t>
            </a:r>
            <a:r>
              <a:rPr lang="en-US" sz="2000" b="1" dirty="0" err="1"/>
              <a:t>InitVar</a:t>
            </a:r>
            <a:r>
              <a:rPr lang="en-US" sz="2000" dirty="0"/>
              <a:t>, </a:t>
            </a:r>
            <a:r>
              <a:rPr lang="ru-RU" sz="2000" dirty="0"/>
              <a:t>его значение будет передано как значение аргумента </a:t>
            </a:r>
            <a:r>
              <a:rPr lang="en-US" sz="2000" b="1" dirty="0"/>
              <a:t>__</a:t>
            </a:r>
            <a:r>
              <a:rPr lang="en-US" sz="2000" b="1" dirty="0" err="1"/>
              <a:t>post_init</a:t>
            </a:r>
            <a:r>
              <a:rPr lang="en-US" sz="2000" b="1" dirty="0"/>
              <a:t>_</a:t>
            </a:r>
            <a:r>
              <a:rPr lang="ru-RU" sz="2000" b="1" dirty="0"/>
              <a:t>_</a:t>
            </a:r>
            <a:r>
              <a:rPr lang="ru-RU" sz="2000" dirty="0"/>
              <a:t>. Никак иначе такие поля не используются. </a:t>
            </a:r>
          </a:p>
        </p:txBody>
      </p:sp>
      <p:pic>
        <p:nvPicPr>
          <p:cNvPr id="4" name="Рисунок 3">
            <a:extLst>
              <a:ext uri="{FF2B5EF4-FFF2-40B4-BE49-F238E27FC236}">
                <a16:creationId xmlns:a16="http://schemas.microsoft.com/office/drawing/2014/main" id="{EE5CE2C0-CEAE-1C46-FE75-78E59213C0AE}"/>
              </a:ext>
            </a:extLst>
          </p:cNvPr>
          <p:cNvPicPr>
            <a:picLocks noChangeAspect="1"/>
          </p:cNvPicPr>
          <p:nvPr/>
        </p:nvPicPr>
        <p:blipFill>
          <a:blip r:embed="rId5"/>
          <a:stretch>
            <a:fillRect/>
          </a:stretch>
        </p:blipFill>
        <p:spPr>
          <a:xfrm>
            <a:off x="1848980" y="2662527"/>
            <a:ext cx="5446039" cy="2480973"/>
          </a:xfrm>
          <a:prstGeom prst="rect">
            <a:avLst/>
          </a:prstGeom>
        </p:spPr>
      </p:pic>
    </p:spTree>
    <p:extLst>
      <p:ext uri="{BB962C8B-B14F-4D97-AF65-F5344CB8AC3E}">
        <p14:creationId xmlns:p14="http://schemas.microsoft.com/office/powerpoint/2010/main" val="3192801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48FD312-5C12-F825-3DE9-54B154519C11}"/>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2" name="Заголовок 1">
            <a:extLst>
              <a:ext uri="{FF2B5EF4-FFF2-40B4-BE49-F238E27FC236}">
                <a16:creationId xmlns:a16="http://schemas.microsoft.com/office/drawing/2014/main" id="{CA6A1DAB-9B3F-77C3-AFFF-2F984CFA24F4}"/>
              </a:ext>
            </a:extLst>
          </p:cNvPr>
          <p:cNvSpPr>
            <a:spLocks noGrp="1"/>
          </p:cNvSpPr>
          <p:nvPr>
            <p:ph type="title"/>
          </p:nvPr>
        </p:nvSpPr>
        <p:spPr/>
        <p:txBody>
          <a:bodyPr/>
          <a:lstStyle/>
          <a:p>
            <a:r>
              <a:rPr lang="ru-RU" dirty="0"/>
              <a:t>Задания</a:t>
            </a:r>
            <a:endParaRPr lang="ru-BY" dirty="0"/>
          </a:p>
        </p:txBody>
      </p:sp>
      <p:pic>
        <p:nvPicPr>
          <p:cNvPr id="5" name="Рисунок 4">
            <a:extLst>
              <a:ext uri="{FF2B5EF4-FFF2-40B4-BE49-F238E27FC236}">
                <a16:creationId xmlns:a16="http://schemas.microsoft.com/office/drawing/2014/main" id="{2415022E-2078-E928-3C61-586C3D5182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7" name="Подзаголовок 3">
            <a:extLst>
              <a:ext uri="{FF2B5EF4-FFF2-40B4-BE49-F238E27FC236}">
                <a16:creationId xmlns:a16="http://schemas.microsoft.com/office/drawing/2014/main" id="{B050E7CF-0B0F-5530-0DF5-35BC821D09B8}"/>
              </a:ext>
            </a:extLst>
          </p:cNvPr>
          <p:cNvSpPr>
            <a:spLocks noGrp="1"/>
          </p:cNvSpPr>
          <p:nvPr>
            <p:ph type="subTitle" idx="1"/>
          </p:nvPr>
        </p:nvSpPr>
        <p:spPr>
          <a:xfrm>
            <a:off x="713250" y="1072201"/>
            <a:ext cx="7717500" cy="3626274"/>
          </a:xfrm>
        </p:spPr>
        <p:txBody>
          <a:bodyPr/>
          <a:lstStyle/>
          <a:p>
            <a:pPr marL="0" indent="0" defTabSz="538163">
              <a:buNone/>
              <a:tabLst>
                <a:tab pos="449263" algn="l"/>
              </a:tabLst>
            </a:pPr>
            <a:r>
              <a:rPr lang="ru-RU" sz="2000" b="1" dirty="0"/>
              <a:t>	1.</a:t>
            </a:r>
            <a:r>
              <a:rPr lang="en-US" sz="2000" dirty="0"/>
              <a:t> </a:t>
            </a:r>
            <a:r>
              <a:rPr lang="ru-RU" sz="2000" dirty="0"/>
              <a:t>Класс «Товар» содержит следующие </a:t>
            </a:r>
            <a:r>
              <a:rPr lang="ru-RU" sz="2000" i="1" dirty="0"/>
              <a:t>закрытые</a:t>
            </a:r>
            <a:r>
              <a:rPr lang="ru-RU" sz="2000" dirty="0"/>
              <a:t> поля:</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название товара</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название магазина, в котором подаётся товар</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стоимость товара в рублях</a:t>
            </a:r>
          </a:p>
          <a:p>
            <a:pPr marL="92075" marR="0" lvl="0" indent="0" algn="l" defTabSz="914400" rtl="0" eaLnBrk="1" fontAlgn="auto" latinLnBrk="0" hangingPunct="1">
              <a:lnSpc>
                <a:spcPct val="100000"/>
              </a:lnSpc>
              <a:spcBef>
                <a:spcPts val="0"/>
              </a:spcBef>
              <a:spcAft>
                <a:spcPts val="0"/>
              </a:spcAft>
              <a:buClr>
                <a:srgbClr val="8E7CC3"/>
              </a:buClr>
              <a:buSzPts val="1800"/>
              <a:buNone/>
              <a:tabLst/>
              <a:defRPr/>
            </a:pPr>
            <a:endParaRPr lang="ru-RU" sz="2000" dirty="0"/>
          </a:p>
          <a:p>
            <a:pPr marL="92075" marR="0" lvl="0" indent="0" algn="l" defTabSz="914400" rtl="0" eaLnBrk="1" fontAlgn="auto" latinLnBrk="0" hangingPunct="1">
              <a:lnSpc>
                <a:spcPct val="100000"/>
              </a:lnSpc>
              <a:spcBef>
                <a:spcPts val="0"/>
              </a:spcBef>
              <a:spcAft>
                <a:spcPts val="0"/>
              </a:spcAft>
              <a:buClr>
                <a:srgbClr val="8E7CC3"/>
              </a:buClr>
              <a:buSzPts val="1800"/>
              <a:buNone/>
              <a:tabLst/>
              <a:defRPr/>
            </a:pPr>
            <a:r>
              <a:rPr lang="ru-RU" sz="2000" dirty="0"/>
              <a:t>Класс «Склад» содержит </a:t>
            </a:r>
            <a:r>
              <a:rPr lang="ru-RU" sz="2000" i="1" dirty="0"/>
              <a:t>закрытый</a:t>
            </a:r>
            <a:r>
              <a:rPr lang="ru-RU" sz="2000" dirty="0"/>
              <a:t> массив товаров. </a:t>
            </a:r>
          </a:p>
          <a:p>
            <a:pPr marL="92075" marR="0" lvl="0" indent="0" algn="l" defTabSz="914400" rtl="0" eaLnBrk="1" fontAlgn="auto" latinLnBrk="0" hangingPunct="1">
              <a:lnSpc>
                <a:spcPct val="100000"/>
              </a:lnSpc>
              <a:spcBef>
                <a:spcPts val="0"/>
              </a:spcBef>
              <a:spcAft>
                <a:spcPts val="0"/>
              </a:spcAft>
              <a:buClr>
                <a:srgbClr val="8E7CC3"/>
              </a:buClr>
              <a:buSzPts val="1800"/>
              <a:buNone/>
              <a:tabLst/>
              <a:defRPr/>
            </a:pPr>
            <a:r>
              <a:rPr lang="ru-RU" sz="2000" dirty="0"/>
              <a:t>Обеспечить следующие возможности:</a:t>
            </a:r>
            <a:endParaRPr lang="en-US" sz="2000" dirty="0"/>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вывод информации о товаре со склада по индексу</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вывод информации о товаре со склада по имени товара</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сортировка товаров по названию, по магазину и по цене</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перегруженная операция сложения товаров по цене</a:t>
            </a:r>
          </a:p>
          <a:p>
            <a:pPr marL="0" indent="0" defTabSz="538163">
              <a:buNone/>
              <a:tabLst>
                <a:tab pos="449263" algn="l"/>
              </a:tabLst>
            </a:pPr>
            <a:endParaRPr lang="ru-RU" sz="2000" dirty="0"/>
          </a:p>
          <a:p>
            <a:pPr marL="0" indent="0" defTabSz="538163">
              <a:buNone/>
              <a:tabLst>
                <a:tab pos="449263" algn="l"/>
              </a:tabLst>
            </a:pPr>
            <a:endParaRPr lang="ru-RU" sz="2000" dirty="0"/>
          </a:p>
          <a:p>
            <a:pPr marL="0" indent="0" defTabSz="538163">
              <a:buNone/>
              <a:tabLst>
                <a:tab pos="449263" algn="l"/>
              </a:tabLst>
            </a:pPr>
            <a:r>
              <a:rPr lang="ru-RU" sz="2000" dirty="0"/>
              <a:t>	</a:t>
            </a:r>
            <a:endParaRPr lang="ru-RU" sz="2000" i="1" dirty="0"/>
          </a:p>
        </p:txBody>
      </p:sp>
    </p:spTree>
    <p:extLst>
      <p:ext uri="{BB962C8B-B14F-4D97-AF65-F5344CB8AC3E}">
        <p14:creationId xmlns:p14="http://schemas.microsoft.com/office/powerpoint/2010/main" val="4006972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48FD312-5C12-F825-3DE9-54B154519C11}"/>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2" name="Заголовок 1">
            <a:extLst>
              <a:ext uri="{FF2B5EF4-FFF2-40B4-BE49-F238E27FC236}">
                <a16:creationId xmlns:a16="http://schemas.microsoft.com/office/drawing/2014/main" id="{CA6A1DAB-9B3F-77C3-AFFF-2F984CFA24F4}"/>
              </a:ext>
            </a:extLst>
          </p:cNvPr>
          <p:cNvSpPr>
            <a:spLocks noGrp="1"/>
          </p:cNvSpPr>
          <p:nvPr>
            <p:ph type="title"/>
          </p:nvPr>
        </p:nvSpPr>
        <p:spPr/>
        <p:txBody>
          <a:bodyPr/>
          <a:lstStyle/>
          <a:p>
            <a:r>
              <a:rPr lang="ru-RU" dirty="0"/>
              <a:t>Задания</a:t>
            </a:r>
            <a:endParaRPr lang="ru-BY" dirty="0"/>
          </a:p>
        </p:txBody>
      </p:sp>
      <p:pic>
        <p:nvPicPr>
          <p:cNvPr id="5" name="Рисунок 4">
            <a:extLst>
              <a:ext uri="{FF2B5EF4-FFF2-40B4-BE49-F238E27FC236}">
                <a16:creationId xmlns:a16="http://schemas.microsoft.com/office/drawing/2014/main" id="{2415022E-2078-E928-3C61-586C3D5182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7" name="Подзаголовок 3">
            <a:extLst>
              <a:ext uri="{FF2B5EF4-FFF2-40B4-BE49-F238E27FC236}">
                <a16:creationId xmlns:a16="http://schemas.microsoft.com/office/drawing/2014/main" id="{B050E7CF-0B0F-5530-0DF5-35BC821D09B8}"/>
              </a:ext>
            </a:extLst>
          </p:cNvPr>
          <p:cNvSpPr>
            <a:spLocks noGrp="1"/>
          </p:cNvSpPr>
          <p:nvPr>
            <p:ph type="subTitle" idx="1"/>
          </p:nvPr>
        </p:nvSpPr>
        <p:spPr>
          <a:xfrm>
            <a:off x="713249" y="1072201"/>
            <a:ext cx="7902849" cy="3626274"/>
          </a:xfrm>
        </p:spPr>
        <p:txBody>
          <a:bodyPr/>
          <a:lstStyle/>
          <a:p>
            <a:pPr marL="0" indent="0" defTabSz="538163">
              <a:buNone/>
              <a:tabLst>
                <a:tab pos="449263" algn="l"/>
              </a:tabLst>
            </a:pPr>
            <a:r>
              <a:rPr lang="ru-RU" sz="2000" b="1" dirty="0"/>
              <a:t>	2.</a:t>
            </a:r>
            <a:r>
              <a:rPr lang="en-US" sz="2000" dirty="0"/>
              <a:t> </a:t>
            </a:r>
            <a:r>
              <a:rPr lang="ru-RU" sz="2000" dirty="0" err="1"/>
              <a:t>ПчёлоСлон</a:t>
            </a:r>
            <a:endParaRPr lang="ru-RU" sz="2000" dirty="0"/>
          </a:p>
          <a:p>
            <a:pPr marL="0" indent="0" defTabSz="538163">
              <a:buNone/>
              <a:tabLst>
                <a:tab pos="449263" algn="l"/>
              </a:tabLst>
            </a:pPr>
            <a:r>
              <a:rPr lang="ru-RU" sz="2000" dirty="0"/>
              <a:t>Экземпляр класса инициализируется двумя целыми числами, первое относится к пчеле, второе – к слону. Класс реализует следующие методы:</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en-US" sz="2000" dirty="0"/>
              <a:t>fly() – </a:t>
            </a:r>
            <a:r>
              <a:rPr lang="ru-RU" sz="2000" dirty="0"/>
              <a:t>возвращает </a:t>
            </a:r>
            <a:r>
              <a:rPr lang="en-US" sz="2000" dirty="0"/>
              <a:t>True, </a:t>
            </a:r>
            <a:r>
              <a:rPr lang="ru-RU" sz="2000" dirty="0"/>
              <a:t>если часть пчелы не меньше части слона, иначе – </a:t>
            </a:r>
            <a:r>
              <a:rPr lang="en-US" sz="2000" dirty="0"/>
              <a:t>False</a:t>
            </a:r>
            <a:endParaRPr lang="ru-RU" sz="2000" dirty="0"/>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en-US" sz="2000" dirty="0"/>
              <a:t>trumpet() – </a:t>
            </a:r>
            <a:r>
              <a:rPr lang="ru-RU" sz="2000" dirty="0"/>
              <a:t>если часть слона не меньше части пчелы, возвращает строку </a:t>
            </a:r>
            <a:r>
              <a:rPr lang="en-US" sz="2000" dirty="0"/>
              <a:t>“</a:t>
            </a:r>
            <a:r>
              <a:rPr lang="en-US" sz="2000" dirty="0" err="1"/>
              <a:t>tu</a:t>
            </a:r>
            <a:r>
              <a:rPr lang="en-US" sz="2000" dirty="0"/>
              <a:t>-</a:t>
            </a:r>
            <a:r>
              <a:rPr lang="en-US" sz="2000" dirty="0" err="1"/>
              <a:t>tu</a:t>
            </a:r>
            <a:r>
              <a:rPr lang="en-US" sz="2000" dirty="0"/>
              <a:t>-doo-doo”, </a:t>
            </a:r>
            <a:r>
              <a:rPr lang="ru-RU" sz="2000" dirty="0"/>
              <a:t>иначе – </a:t>
            </a:r>
            <a:r>
              <a:rPr lang="en-US" sz="2000" dirty="0"/>
              <a:t>“</a:t>
            </a:r>
            <a:r>
              <a:rPr lang="en-US" sz="2000" dirty="0" err="1"/>
              <a:t>wzzzz</a:t>
            </a:r>
            <a:r>
              <a:rPr lang="en-US" sz="2000" dirty="0"/>
              <a:t>”</a:t>
            </a:r>
            <a:endParaRPr lang="ru-RU" sz="2000" dirty="0"/>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en-US" sz="2000" dirty="0"/>
              <a:t>eat(meal, value) – </a:t>
            </a:r>
            <a:r>
              <a:rPr lang="ru-RU" sz="2000" dirty="0"/>
              <a:t>может принимать в </a:t>
            </a:r>
            <a:r>
              <a:rPr lang="en-US" sz="2000" dirty="0"/>
              <a:t>meal </a:t>
            </a:r>
            <a:r>
              <a:rPr lang="ru-RU" sz="2000" dirty="0"/>
              <a:t>только </a:t>
            </a:r>
            <a:r>
              <a:rPr lang="en-US" sz="2000" dirty="0"/>
              <a:t>”nectar” </a:t>
            </a:r>
            <a:r>
              <a:rPr lang="ru-RU" sz="2000" dirty="0"/>
              <a:t>или </a:t>
            </a:r>
            <a:r>
              <a:rPr lang="en-US" sz="2000" dirty="0"/>
              <a:t>“grass”</a:t>
            </a:r>
            <a:r>
              <a:rPr lang="ru-RU" sz="2000" dirty="0"/>
              <a:t>. Если съедает нектар, то </a:t>
            </a:r>
            <a:r>
              <a:rPr lang="en-US" sz="2000" dirty="0"/>
              <a:t>value </a:t>
            </a:r>
            <a:r>
              <a:rPr lang="ru-RU" sz="2000" dirty="0"/>
              <a:t>вычитается из части слона, пчеле добавляется. Иначе – наоборот. Не может увеличиваться больше 100 и уменьшаться меньше 0.  </a:t>
            </a:r>
          </a:p>
          <a:p>
            <a:pPr marL="92075" marR="0" lvl="0" indent="0" algn="l" defTabSz="914400" rtl="0" eaLnBrk="1" fontAlgn="auto" latinLnBrk="0" hangingPunct="1">
              <a:lnSpc>
                <a:spcPct val="100000"/>
              </a:lnSpc>
              <a:spcBef>
                <a:spcPts val="0"/>
              </a:spcBef>
              <a:spcAft>
                <a:spcPts val="0"/>
              </a:spcAft>
              <a:buClr>
                <a:srgbClr val="8E7CC3"/>
              </a:buClr>
              <a:buSzPts val="1800"/>
              <a:buNone/>
              <a:tabLst/>
              <a:defRPr/>
            </a:pPr>
            <a:endParaRPr lang="ru-RU" sz="2000" dirty="0"/>
          </a:p>
          <a:p>
            <a:pPr marL="0" indent="0" defTabSz="538163">
              <a:buNone/>
              <a:tabLst>
                <a:tab pos="449263" algn="l"/>
              </a:tabLst>
            </a:pPr>
            <a:endParaRPr lang="ru-RU" sz="2000" dirty="0"/>
          </a:p>
          <a:p>
            <a:pPr marL="0" indent="0" defTabSz="538163">
              <a:buNone/>
              <a:tabLst>
                <a:tab pos="449263" algn="l"/>
              </a:tabLst>
            </a:pPr>
            <a:endParaRPr lang="ru-RU" sz="2000" dirty="0"/>
          </a:p>
          <a:p>
            <a:pPr marL="0" indent="0" defTabSz="538163">
              <a:buNone/>
              <a:tabLst>
                <a:tab pos="449263" algn="l"/>
              </a:tabLst>
            </a:pPr>
            <a:r>
              <a:rPr lang="ru-RU" sz="2000" dirty="0"/>
              <a:t>	</a:t>
            </a:r>
            <a:endParaRPr lang="ru-RU" sz="2000" i="1" dirty="0"/>
          </a:p>
        </p:txBody>
      </p:sp>
    </p:spTree>
    <p:extLst>
      <p:ext uri="{BB962C8B-B14F-4D97-AF65-F5344CB8AC3E}">
        <p14:creationId xmlns:p14="http://schemas.microsoft.com/office/powerpoint/2010/main" val="284689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a:t>Методы экземпляра класса</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771749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Методы экземпляра класса принимают первым аргументом (</a:t>
            </a:r>
            <a:r>
              <a:rPr lang="en-US" sz="2000" b="1" dirty="0"/>
              <a:t>self</a:t>
            </a:r>
            <a:r>
              <a:rPr lang="en-US" sz="2000" dirty="0"/>
              <a:t>) </a:t>
            </a:r>
            <a:r>
              <a:rPr lang="ru-RU" sz="2000" dirty="0"/>
              <a:t>указатель на экземпляр класса. Используя параметр </a:t>
            </a:r>
            <a:r>
              <a:rPr lang="en-US" sz="2000" b="1" dirty="0"/>
              <a:t>self</a:t>
            </a:r>
            <a:r>
              <a:rPr lang="en-US" sz="2000" dirty="0"/>
              <a:t> </a:t>
            </a:r>
            <a:r>
              <a:rPr lang="ru-RU" sz="2000" dirty="0"/>
              <a:t>мы можем менять состояние объекта и обращаться к другим его методам. К тому же, используя атрибут </a:t>
            </a:r>
            <a:r>
              <a:rPr lang="en-US" sz="2000" b="1" dirty="0" err="1"/>
              <a:t>self.__class</a:t>
            </a:r>
            <a:r>
              <a:rPr lang="en-US" sz="2000" b="1" dirty="0"/>
              <a:t>__</a:t>
            </a:r>
            <a:r>
              <a:rPr lang="ru-RU" sz="2000" dirty="0"/>
              <a:t>, можно получить доступ к атрибутам класса и, следовательно, возможность менять состояние класса.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То есть, через методы экземпляра класса можно менять как состояние объекта, так и состояние класса. </a:t>
            </a:r>
            <a:endParaRPr lang="en-US" sz="2000" dirty="0"/>
          </a:p>
        </p:txBody>
      </p:sp>
    </p:spTree>
    <p:extLst>
      <p:ext uri="{BB962C8B-B14F-4D97-AF65-F5344CB8AC3E}">
        <p14:creationId xmlns:p14="http://schemas.microsoft.com/office/powerpoint/2010/main" val="421079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48FD312-5C12-F825-3DE9-54B154519C11}"/>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2" name="Заголовок 1">
            <a:extLst>
              <a:ext uri="{FF2B5EF4-FFF2-40B4-BE49-F238E27FC236}">
                <a16:creationId xmlns:a16="http://schemas.microsoft.com/office/drawing/2014/main" id="{CA6A1DAB-9B3F-77C3-AFFF-2F984CFA24F4}"/>
              </a:ext>
            </a:extLst>
          </p:cNvPr>
          <p:cNvSpPr>
            <a:spLocks noGrp="1"/>
          </p:cNvSpPr>
          <p:nvPr>
            <p:ph type="title"/>
          </p:nvPr>
        </p:nvSpPr>
        <p:spPr/>
        <p:txBody>
          <a:bodyPr/>
          <a:lstStyle/>
          <a:p>
            <a:r>
              <a:rPr lang="ru-RU" dirty="0"/>
              <a:t>Задания</a:t>
            </a:r>
            <a:endParaRPr lang="ru-BY" dirty="0"/>
          </a:p>
        </p:txBody>
      </p:sp>
      <p:pic>
        <p:nvPicPr>
          <p:cNvPr id="5" name="Рисунок 4">
            <a:extLst>
              <a:ext uri="{FF2B5EF4-FFF2-40B4-BE49-F238E27FC236}">
                <a16:creationId xmlns:a16="http://schemas.microsoft.com/office/drawing/2014/main" id="{2415022E-2078-E928-3C61-586C3D5182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7" name="Подзаголовок 3">
            <a:extLst>
              <a:ext uri="{FF2B5EF4-FFF2-40B4-BE49-F238E27FC236}">
                <a16:creationId xmlns:a16="http://schemas.microsoft.com/office/drawing/2014/main" id="{B050E7CF-0B0F-5530-0DF5-35BC821D09B8}"/>
              </a:ext>
            </a:extLst>
          </p:cNvPr>
          <p:cNvSpPr>
            <a:spLocks noGrp="1"/>
          </p:cNvSpPr>
          <p:nvPr>
            <p:ph type="subTitle" idx="1"/>
          </p:nvPr>
        </p:nvSpPr>
        <p:spPr>
          <a:xfrm>
            <a:off x="713249" y="1072201"/>
            <a:ext cx="7902849" cy="3626274"/>
          </a:xfrm>
        </p:spPr>
        <p:txBody>
          <a:bodyPr/>
          <a:lstStyle/>
          <a:p>
            <a:pPr marL="0" indent="0" defTabSz="538163">
              <a:buNone/>
              <a:tabLst>
                <a:tab pos="449263" algn="l"/>
              </a:tabLst>
            </a:pPr>
            <a:r>
              <a:rPr lang="ru-RU" sz="2000" b="1" dirty="0"/>
              <a:t>	3.</a:t>
            </a:r>
            <a:r>
              <a:rPr lang="en-US" sz="2000" dirty="0"/>
              <a:t> </a:t>
            </a:r>
            <a:r>
              <a:rPr lang="ru-RU" sz="2000" dirty="0"/>
              <a:t>Класс «Автобус». Класс содержит свойства:</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скорость</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максимальное количество посадочных мест</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максимальная скорость</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список фамилий пассажиров</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флаг наличия свободных мест</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словарь мест в автобусе</a:t>
            </a:r>
          </a:p>
          <a:p>
            <a:pPr marL="92075" marR="0" lvl="0" indent="0" algn="l" defTabSz="914400" rtl="0" eaLnBrk="1" fontAlgn="auto" latinLnBrk="0" hangingPunct="1">
              <a:lnSpc>
                <a:spcPct val="100000"/>
              </a:lnSpc>
              <a:spcBef>
                <a:spcPts val="0"/>
              </a:spcBef>
              <a:spcAft>
                <a:spcPts val="0"/>
              </a:spcAft>
              <a:buClr>
                <a:srgbClr val="8E7CC3"/>
              </a:buClr>
              <a:buSzPts val="1800"/>
              <a:buNone/>
              <a:tabLst/>
              <a:defRPr/>
            </a:pPr>
            <a:r>
              <a:rPr lang="ru-RU" sz="2000" dirty="0"/>
              <a:t>Методы:</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посадка и высадка одного или нескольких пассажиров</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увеличение и уменьшение скорости на заданное значение</a:t>
            </a:r>
          </a:p>
          <a:p>
            <a:pPr marL="449263" marR="0" lvl="0" indent="-357188" algn="l" defTabSz="914400" rtl="0" eaLnBrk="1" fontAlgn="auto" latinLnBrk="0" hangingPunct="1">
              <a:lnSpc>
                <a:spcPct val="100000"/>
              </a:lnSpc>
              <a:spcBef>
                <a:spcPts val="0"/>
              </a:spcBef>
              <a:spcAft>
                <a:spcPts val="0"/>
              </a:spcAft>
              <a:buClr>
                <a:srgbClr val="8E7CC3"/>
              </a:buClr>
              <a:buSzPts val="1800"/>
              <a:buFont typeface="Baloo 2"/>
              <a:buChar char="●"/>
              <a:tabLst/>
              <a:defRPr/>
            </a:pPr>
            <a:r>
              <a:rPr lang="ru-RU" sz="2000" dirty="0"/>
              <a:t>операции </a:t>
            </a:r>
            <a:r>
              <a:rPr lang="en-US" sz="2000" dirty="0"/>
              <a:t>in, += </a:t>
            </a:r>
            <a:r>
              <a:rPr lang="ru-RU" sz="2000" dirty="0"/>
              <a:t>и -= (посадка и высадка пассажира по фамилии)</a:t>
            </a:r>
          </a:p>
          <a:p>
            <a:pPr marL="92075" marR="0" lvl="0" indent="0" algn="l" defTabSz="914400" rtl="0" eaLnBrk="1" fontAlgn="auto" latinLnBrk="0" hangingPunct="1">
              <a:lnSpc>
                <a:spcPct val="100000"/>
              </a:lnSpc>
              <a:spcBef>
                <a:spcPts val="0"/>
              </a:spcBef>
              <a:spcAft>
                <a:spcPts val="0"/>
              </a:spcAft>
              <a:buClr>
                <a:srgbClr val="8E7CC3"/>
              </a:buClr>
              <a:buSzPts val="1800"/>
              <a:buNone/>
              <a:tabLst/>
              <a:defRPr/>
            </a:pPr>
            <a:endParaRPr lang="ru-RU" sz="2000" dirty="0"/>
          </a:p>
          <a:p>
            <a:pPr marL="0" indent="0" defTabSz="538163">
              <a:buNone/>
              <a:tabLst>
                <a:tab pos="449263" algn="l"/>
              </a:tabLst>
            </a:pPr>
            <a:endParaRPr lang="ru-RU" sz="2000" dirty="0"/>
          </a:p>
          <a:p>
            <a:pPr marL="0" indent="0" defTabSz="538163">
              <a:buNone/>
              <a:tabLst>
                <a:tab pos="449263" algn="l"/>
              </a:tabLst>
            </a:pPr>
            <a:endParaRPr lang="ru-RU" sz="2000" dirty="0"/>
          </a:p>
          <a:p>
            <a:pPr marL="92075" marR="0" lvl="0" indent="0" algn="l" defTabSz="914400" rtl="0" eaLnBrk="1" fontAlgn="auto" latinLnBrk="0" hangingPunct="1">
              <a:lnSpc>
                <a:spcPct val="100000"/>
              </a:lnSpc>
              <a:spcBef>
                <a:spcPts val="0"/>
              </a:spcBef>
              <a:spcAft>
                <a:spcPts val="0"/>
              </a:spcAft>
              <a:buClr>
                <a:srgbClr val="8E7CC3"/>
              </a:buClr>
              <a:buSzPts val="1800"/>
              <a:buNone/>
              <a:tabLst/>
              <a:defRPr/>
            </a:pPr>
            <a:endParaRPr lang="ru-RU" sz="2000" dirty="0"/>
          </a:p>
          <a:p>
            <a:pPr marL="0" indent="0" defTabSz="538163">
              <a:buNone/>
              <a:tabLst>
                <a:tab pos="449263" algn="l"/>
              </a:tabLst>
            </a:pPr>
            <a:endParaRPr lang="ru-RU" sz="2000" dirty="0"/>
          </a:p>
          <a:p>
            <a:pPr marL="0" indent="0" defTabSz="538163">
              <a:buNone/>
              <a:tabLst>
                <a:tab pos="449263" algn="l"/>
              </a:tabLst>
            </a:pPr>
            <a:endParaRPr lang="ru-RU" sz="2000" dirty="0"/>
          </a:p>
          <a:p>
            <a:pPr marL="0" indent="0" defTabSz="538163">
              <a:buNone/>
              <a:tabLst>
                <a:tab pos="449263" algn="l"/>
              </a:tabLst>
            </a:pPr>
            <a:r>
              <a:rPr lang="ru-RU" sz="2000" dirty="0"/>
              <a:t>	</a:t>
            </a:r>
            <a:endParaRPr lang="ru-RU" sz="2000" i="1" dirty="0"/>
          </a:p>
        </p:txBody>
      </p:sp>
    </p:spTree>
    <p:extLst>
      <p:ext uri="{BB962C8B-B14F-4D97-AF65-F5344CB8AC3E}">
        <p14:creationId xmlns:p14="http://schemas.microsoft.com/office/powerpoint/2010/main" val="3168522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CB2E32B-18DF-12F2-7E1F-2F62A647A87D}"/>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2" name="Заголовок 1">
            <a:extLst>
              <a:ext uri="{FF2B5EF4-FFF2-40B4-BE49-F238E27FC236}">
                <a16:creationId xmlns:a16="http://schemas.microsoft.com/office/drawing/2014/main" id="{CA6A1DAB-9B3F-77C3-AFFF-2F984CFA24F4}"/>
              </a:ext>
            </a:extLst>
          </p:cNvPr>
          <p:cNvSpPr>
            <a:spLocks noGrp="1"/>
          </p:cNvSpPr>
          <p:nvPr>
            <p:ph type="title"/>
          </p:nvPr>
        </p:nvSpPr>
        <p:spPr/>
        <p:txBody>
          <a:bodyPr/>
          <a:lstStyle/>
          <a:p>
            <a:r>
              <a:rPr lang="ru-RU" dirty="0"/>
              <a:t>Контрольные вопросы</a:t>
            </a:r>
            <a:endParaRPr lang="ru-BY" dirty="0"/>
          </a:p>
        </p:txBody>
      </p:sp>
      <p:pic>
        <p:nvPicPr>
          <p:cNvPr id="5" name="Рисунок 4">
            <a:extLst>
              <a:ext uri="{FF2B5EF4-FFF2-40B4-BE49-F238E27FC236}">
                <a16:creationId xmlns:a16="http://schemas.microsoft.com/office/drawing/2014/main" id="{5A4D95F3-677E-DA4D-7244-AF8701F1375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Подзаголовок 3">
            <a:extLst>
              <a:ext uri="{FF2B5EF4-FFF2-40B4-BE49-F238E27FC236}">
                <a16:creationId xmlns:a16="http://schemas.microsoft.com/office/drawing/2014/main" id="{16E34D11-5126-5AD1-CB43-C90FCD229E36}"/>
              </a:ext>
            </a:extLst>
          </p:cNvPr>
          <p:cNvSpPr>
            <a:spLocks noGrp="1"/>
          </p:cNvSpPr>
          <p:nvPr>
            <p:ph type="subTitle" idx="1"/>
          </p:nvPr>
        </p:nvSpPr>
        <p:spPr>
          <a:xfrm>
            <a:off x="713250" y="1072200"/>
            <a:ext cx="7717500" cy="3626275"/>
          </a:xfrm>
        </p:spPr>
        <p:txBody>
          <a:bodyPr/>
          <a:lstStyle/>
          <a:p>
            <a:pPr marL="0" indent="0" defTabSz="538163">
              <a:buNone/>
              <a:tabLst>
                <a:tab pos="449263" algn="l"/>
              </a:tabLst>
            </a:pPr>
            <a:r>
              <a:rPr lang="ru-RU" sz="2000" b="1" dirty="0"/>
              <a:t>	1. </a:t>
            </a:r>
            <a:r>
              <a:rPr lang="ru-RU" sz="2000" dirty="0"/>
              <a:t>В чём отличия между обычной функцией и методом?</a:t>
            </a:r>
            <a:endParaRPr lang="en-US" sz="2000" dirty="0"/>
          </a:p>
          <a:p>
            <a:pPr marL="0" indent="0" defTabSz="538163">
              <a:buNone/>
              <a:tabLst>
                <a:tab pos="449263" algn="l"/>
              </a:tabLst>
            </a:pPr>
            <a:r>
              <a:rPr lang="en-US" sz="2000" dirty="0"/>
              <a:t>	</a:t>
            </a:r>
            <a:r>
              <a:rPr lang="en-US" sz="2000" b="1" dirty="0"/>
              <a:t>2.</a:t>
            </a:r>
            <a:r>
              <a:rPr lang="ru-RU" sz="2000" b="1" dirty="0"/>
              <a:t> </a:t>
            </a:r>
            <a:r>
              <a:rPr lang="ru-RU" sz="2000" dirty="0"/>
              <a:t>Что такое статический метод</a:t>
            </a:r>
            <a:r>
              <a:rPr lang="en-US" sz="2000" dirty="0"/>
              <a:t>?</a:t>
            </a:r>
          </a:p>
          <a:p>
            <a:pPr marL="0" indent="0" defTabSz="538163">
              <a:buNone/>
              <a:tabLst>
                <a:tab pos="449263" algn="l"/>
              </a:tabLst>
            </a:pPr>
            <a:r>
              <a:rPr lang="ru-RU" sz="2000" b="1" dirty="0"/>
              <a:t>	3.</a:t>
            </a:r>
            <a:r>
              <a:rPr lang="en-US" sz="2000" b="1" dirty="0"/>
              <a:t> </a:t>
            </a:r>
            <a:r>
              <a:rPr lang="ru-RU" sz="2000" dirty="0"/>
              <a:t>Что такое метод класса?</a:t>
            </a:r>
          </a:p>
          <a:p>
            <a:pPr marL="0" indent="0" defTabSz="538163">
              <a:buNone/>
              <a:tabLst>
                <a:tab pos="449263" algn="l"/>
              </a:tabLst>
            </a:pPr>
            <a:r>
              <a:rPr lang="ru-RU" sz="2000" b="1" dirty="0"/>
              <a:t>	4. </a:t>
            </a:r>
            <a:r>
              <a:rPr lang="ru-RU" sz="2000" dirty="0"/>
              <a:t>Что такое свойство?</a:t>
            </a:r>
          </a:p>
          <a:p>
            <a:pPr marL="0" indent="0" defTabSz="538163">
              <a:buNone/>
              <a:tabLst>
                <a:tab pos="449263" algn="l"/>
              </a:tabLst>
            </a:pPr>
            <a:r>
              <a:rPr lang="ru-RU" sz="2000" dirty="0"/>
              <a:t>	</a:t>
            </a:r>
            <a:r>
              <a:rPr lang="ru-RU" sz="2000" b="1" dirty="0"/>
              <a:t>5. </a:t>
            </a:r>
            <a:r>
              <a:rPr lang="ru-RU" sz="2000" dirty="0"/>
              <a:t>Что такое дескриптор</a:t>
            </a:r>
            <a:r>
              <a:rPr lang="en-US" sz="2000" dirty="0"/>
              <a:t>?</a:t>
            </a:r>
            <a:endParaRPr lang="ru-RU" sz="2000" dirty="0"/>
          </a:p>
          <a:p>
            <a:pPr marL="0" indent="0" defTabSz="538163">
              <a:buNone/>
              <a:tabLst>
                <a:tab pos="449263" algn="l"/>
              </a:tabLst>
            </a:pPr>
            <a:r>
              <a:rPr lang="ru-RU" sz="2000" dirty="0"/>
              <a:t>	</a:t>
            </a:r>
            <a:r>
              <a:rPr lang="ru-RU" sz="2000" b="1" dirty="0"/>
              <a:t>6.</a:t>
            </a:r>
            <a:r>
              <a:rPr lang="ru-RU" sz="2000" dirty="0"/>
              <a:t> Что такое </a:t>
            </a:r>
            <a:r>
              <a:rPr lang="ru-RU" sz="2000" dirty="0" err="1"/>
              <a:t>метаклассы</a:t>
            </a:r>
            <a:r>
              <a:rPr lang="ru-RU" sz="2000" dirty="0"/>
              <a:t> и зачем они нужны</a:t>
            </a:r>
            <a:r>
              <a:rPr lang="en-US" sz="2000" dirty="0"/>
              <a:t>?</a:t>
            </a:r>
            <a:endParaRPr lang="ru-RU" sz="2000" dirty="0"/>
          </a:p>
          <a:p>
            <a:pPr marL="0" indent="0" defTabSz="538163">
              <a:buNone/>
              <a:tabLst>
                <a:tab pos="449263" algn="l"/>
              </a:tabLst>
            </a:pPr>
            <a:r>
              <a:rPr lang="ru-RU" sz="2000" b="1" dirty="0"/>
              <a:t>	7. </a:t>
            </a:r>
            <a:r>
              <a:rPr lang="ru-RU" sz="2000" dirty="0"/>
              <a:t>Что такое классы данных и зачем они нужны</a:t>
            </a:r>
            <a:r>
              <a:rPr lang="en-US" sz="2000" dirty="0"/>
              <a:t>?</a:t>
            </a:r>
          </a:p>
          <a:p>
            <a:pPr marL="0" indent="0" defTabSz="538163">
              <a:buNone/>
              <a:tabLst>
                <a:tab pos="449263" algn="l"/>
              </a:tabLst>
            </a:pPr>
            <a:endParaRPr lang="en-US" sz="2000" dirty="0"/>
          </a:p>
          <a:p>
            <a:pPr marL="0" indent="0" defTabSz="538163">
              <a:buNone/>
              <a:tabLst>
                <a:tab pos="449263" algn="l"/>
              </a:tabLst>
            </a:pPr>
            <a:r>
              <a:rPr lang="ru-RU" sz="2000" dirty="0">
                <a:latin typeface="Nunito" pitchFamily="2" charset="0"/>
                <a:ea typeface="JetBrains Mono Medium" panose="02000009000000000000" pitchFamily="49" charset="0"/>
                <a:cs typeface="JetBrains Mono Medium" panose="02000009000000000000" pitchFamily="49" charset="0"/>
              </a:rPr>
              <a:t>	</a:t>
            </a:r>
            <a:endParaRPr lang="ru-RU" sz="2000" b="1" dirty="0">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spTree>
    <p:extLst>
      <p:ext uri="{BB962C8B-B14F-4D97-AF65-F5344CB8AC3E}">
        <p14:creationId xmlns:p14="http://schemas.microsoft.com/office/powerpoint/2010/main" val="287372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0" y="1017724"/>
            <a:ext cx="7185121"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Методы класса принимают первым аргументом указатель на сам класс, такой указатель принято обозначать </a:t>
            </a:r>
            <a:r>
              <a:rPr lang="en-US" sz="2000" b="1" dirty="0" err="1"/>
              <a:t>cls</a:t>
            </a:r>
            <a:r>
              <a:rPr lang="en-US" sz="2000" dirty="0"/>
              <a:t>. </a:t>
            </a:r>
            <a:r>
              <a:rPr lang="ru-RU" sz="2000" dirty="0"/>
              <a:t>Он указывает на класс, а не на объект этого класса. При декларации классовых методов используется декоратор </a:t>
            </a:r>
            <a:r>
              <a:rPr lang="en-US" sz="2000" b="1" dirty="0"/>
              <a:t>@</a:t>
            </a:r>
            <a:r>
              <a:rPr lang="en-US" sz="2000" b="1" dirty="0" err="1"/>
              <a:t>classmethod</a:t>
            </a:r>
            <a:r>
              <a:rPr lang="en-US" sz="2000" dirty="0"/>
              <a:t>. </a:t>
            </a:r>
            <a:endParaRPr lang="ru-RU" sz="2000" dirty="0"/>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Методы класса привязаны к самому классу, а не к его экземплярам. Они могут менять состояние класса, что отразится на всех объектах этого класса, но не могут менять состояние конкретного объекта. </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a:t>Методы класса</a:t>
            </a:r>
            <a:endParaRPr lang="ru-BY" dirty="0"/>
          </a:p>
        </p:txBody>
      </p:sp>
    </p:spTree>
    <p:extLst>
      <p:ext uri="{BB962C8B-B14F-4D97-AF65-F5344CB8AC3E}">
        <p14:creationId xmlns:p14="http://schemas.microsoft.com/office/powerpoint/2010/main" val="199930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a:t>Методы класса (пример)</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769396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Методы класса можно использовать в качестве фабричных функций для предоставления интерфейсов для создания необходимых объектов. </a:t>
            </a:r>
          </a:p>
        </p:txBody>
      </p:sp>
      <p:pic>
        <p:nvPicPr>
          <p:cNvPr id="4" name="Рисунок 3">
            <a:extLst>
              <a:ext uri="{FF2B5EF4-FFF2-40B4-BE49-F238E27FC236}">
                <a16:creationId xmlns:a16="http://schemas.microsoft.com/office/drawing/2014/main" id="{ACC8432B-0F11-1290-C555-C7AD7942FB9F}"/>
              </a:ext>
            </a:extLst>
          </p:cNvPr>
          <p:cNvPicPr>
            <a:picLocks noChangeAspect="1"/>
          </p:cNvPicPr>
          <p:nvPr/>
        </p:nvPicPr>
        <p:blipFill>
          <a:blip r:embed="rId5"/>
          <a:stretch>
            <a:fillRect/>
          </a:stretch>
        </p:blipFill>
        <p:spPr>
          <a:xfrm>
            <a:off x="2082550" y="2104938"/>
            <a:ext cx="4978899" cy="2894400"/>
          </a:xfrm>
          <a:prstGeom prst="rect">
            <a:avLst/>
          </a:prstGeom>
        </p:spPr>
      </p:pic>
    </p:spTree>
    <p:extLst>
      <p:ext uri="{BB962C8B-B14F-4D97-AF65-F5344CB8AC3E}">
        <p14:creationId xmlns:p14="http://schemas.microsoft.com/office/powerpoint/2010/main" val="348902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713250" y="1017724"/>
            <a:ext cx="7185121"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Такой приём можно использовать, чтобы придерживаться принципа </a:t>
            </a:r>
            <a:r>
              <a:rPr lang="en-US" sz="2000" b="1" dirty="0"/>
              <a:t>DRY</a:t>
            </a:r>
            <a:r>
              <a:rPr lang="en-US" sz="2000" dirty="0"/>
              <a:t> (</a:t>
            </a:r>
            <a:r>
              <a:rPr lang="en-US" sz="2000" b="1" dirty="0"/>
              <a:t>D</a:t>
            </a:r>
            <a:r>
              <a:rPr lang="en-US" sz="2000" dirty="0"/>
              <a:t>on’t </a:t>
            </a:r>
            <a:r>
              <a:rPr lang="en-US" sz="2000" b="1" dirty="0"/>
              <a:t>R</a:t>
            </a:r>
            <a:r>
              <a:rPr lang="en-US" sz="2000" dirty="0"/>
              <a:t>epeat </a:t>
            </a:r>
            <a:r>
              <a:rPr lang="en-US" sz="2000" b="1" dirty="0"/>
              <a:t>Y</a:t>
            </a:r>
            <a:r>
              <a:rPr lang="en-US" sz="2000" dirty="0"/>
              <a:t>ourself). </a:t>
            </a:r>
            <a:endParaRPr lang="ru-RU" sz="2000" dirty="0"/>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В данном примере мы можем использовать фабричные функции для создания новых объектов класса </a:t>
            </a:r>
            <a:r>
              <a:rPr lang="en-US" sz="2000" b="1" dirty="0"/>
              <a:t>Pizza</a:t>
            </a:r>
            <a:r>
              <a:rPr lang="en-US" sz="2000" dirty="0"/>
              <a:t> </a:t>
            </a:r>
            <a:r>
              <a:rPr lang="ru-RU" sz="2000" dirty="0"/>
              <a:t>в нужной нам конфигурации. Внутри все они используют один конструктор </a:t>
            </a:r>
            <a:r>
              <a:rPr lang="ru-RU" sz="2000" b="1" dirty="0"/>
              <a:t>__</a:t>
            </a:r>
            <a:r>
              <a:rPr lang="en-US" sz="2000" b="1" dirty="0" err="1"/>
              <a:t>init</a:t>
            </a:r>
            <a:r>
              <a:rPr lang="en-US" sz="2000" b="1" dirty="0"/>
              <a:t>__</a:t>
            </a:r>
            <a:r>
              <a:rPr lang="ru-RU" sz="2000" dirty="0"/>
              <a:t> и, с другой стороны, позволяют определить альтернативные конструкторы. </a:t>
            </a:r>
            <a:r>
              <a:rPr lang="en-US" sz="2000" dirty="0"/>
              <a:t>Python </a:t>
            </a:r>
            <a:r>
              <a:rPr lang="ru-RU" sz="2000" dirty="0"/>
              <a:t>допускает только один метод </a:t>
            </a:r>
            <a:r>
              <a:rPr lang="en-US" sz="2000" b="1" dirty="0"/>
              <a:t>__</a:t>
            </a:r>
            <a:r>
              <a:rPr lang="en-US" sz="2000" b="1" dirty="0" err="1"/>
              <a:t>init</a:t>
            </a:r>
            <a:r>
              <a:rPr lang="en-US" sz="2000" b="1" dirty="0"/>
              <a:t>__</a:t>
            </a:r>
            <a:r>
              <a:rPr lang="en-US" sz="2000" dirty="0"/>
              <a:t>, </a:t>
            </a:r>
            <a:r>
              <a:rPr lang="ru-RU" sz="2000" dirty="0"/>
              <a:t>так что использование методов класса позволяет столько альтернативных конструкторов, сколько потребуется. </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a:t>Методы класса</a:t>
            </a:r>
            <a:r>
              <a:rPr lang="en-US" dirty="0"/>
              <a:t> (</a:t>
            </a:r>
            <a:r>
              <a:rPr lang="ru-RU" dirty="0"/>
              <a:t>пример)</a:t>
            </a:r>
            <a:endParaRPr lang="ru-BY" dirty="0"/>
          </a:p>
        </p:txBody>
      </p:sp>
    </p:spTree>
    <p:extLst>
      <p:ext uri="{BB962C8B-B14F-4D97-AF65-F5344CB8AC3E}">
        <p14:creationId xmlns:p14="http://schemas.microsoft.com/office/powerpoint/2010/main" val="2854521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C9C846F-F804-0FA7-7B0F-6955C4014B5A}"/>
              </a:ext>
            </a:extLst>
          </p:cNvPr>
          <p:cNvPicPr>
            <a:picLocks noChangeAspect="1"/>
          </p:cNvPicPr>
          <p:nvPr/>
        </p:nvPicPr>
        <p:blipFill rotWithShape="1">
          <a:blip r:embed="rId2">
            <a:alphaModFix amt="75000"/>
          </a:blip>
          <a:srcRect t="4196" r="4196"/>
          <a:stretch/>
        </p:blipFill>
        <p:spPr>
          <a:xfrm>
            <a:off x="1" y="0"/>
            <a:ext cx="9144000" cy="5143499"/>
          </a:xfrm>
          <a:prstGeom prst="rect">
            <a:avLst/>
          </a:prstGeom>
        </p:spPr>
      </p:pic>
      <p:sp>
        <p:nvSpPr>
          <p:cNvPr id="4" name="Google Shape;155;p22">
            <a:extLst>
              <a:ext uri="{FF2B5EF4-FFF2-40B4-BE49-F238E27FC236}">
                <a16:creationId xmlns:a16="http://schemas.microsoft.com/office/drawing/2014/main" id="{ADDFEBF9-7689-A24A-EFD5-EE1D928F1CF3}"/>
              </a:ext>
            </a:extLst>
          </p:cNvPr>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56;p22">
            <a:extLst>
              <a:ext uri="{FF2B5EF4-FFF2-40B4-BE49-F238E27FC236}">
                <a16:creationId xmlns:a16="http://schemas.microsoft.com/office/drawing/2014/main" id="{D71CE1ED-CC7F-19DF-22ED-53434A8CB711}"/>
              </a:ext>
            </a:extLst>
          </p:cNvPr>
          <p:cNvGrpSpPr/>
          <p:nvPr/>
        </p:nvGrpSpPr>
        <p:grpSpPr>
          <a:xfrm flipH="1">
            <a:off x="7787618" y="2021295"/>
            <a:ext cx="1259755" cy="3123261"/>
            <a:chOff x="2330682" y="1468700"/>
            <a:chExt cx="824447" cy="2044019"/>
          </a:xfrm>
        </p:grpSpPr>
        <p:sp>
          <p:nvSpPr>
            <p:cNvPr id="6" name="Google Shape;157;p22">
              <a:extLst>
                <a:ext uri="{FF2B5EF4-FFF2-40B4-BE49-F238E27FC236}">
                  <a16:creationId xmlns:a16="http://schemas.microsoft.com/office/drawing/2014/main" id="{B625CCD3-1A4A-4342-601C-9BCF1EA94ACF}"/>
                </a:ext>
              </a:extLst>
            </p:cNvPr>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p22">
              <a:extLst>
                <a:ext uri="{FF2B5EF4-FFF2-40B4-BE49-F238E27FC236}">
                  <a16:creationId xmlns:a16="http://schemas.microsoft.com/office/drawing/2014/main" id="{BE8BFD57-C984-23E3-2129-1A122B2BB1BF}"/>
                </a:ext>
              </a:extLst>
            </p:cNvPr>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p22">
              <a:extLst>
                <a:ext uri="{FF2B5EF4-FFF2-40B4-BE49-F238E27FC236}">
                  <a16:creationId xmlns:a16="http://schemas.microsoft.com/office/drawing/2014/main" id="{DECF6679-64F9-6E5F-1649-AA00177F1615}"/>
                </a:ext>
              </a:extLst>
            </p:cNvPr>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p22">
              <a:extLst>
                <a:ext uri="{FF2B5EF4-FFF2-40B4-BE49-F238E27FC236}">
                  <a16:creationId xmlns:a16="http://schemas.microsoft.com/office/drawing/2014/main" id="{2C56D918-272F-223D-27EE-E5401249418E}"/>
                </a:ext>
              </a:extLst>
            </p:cNvPr>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p22">
              <a:extLst>
                <a:ext uri="{FF2B5EF4-FFF2-40B4-BE49-F238E27FC236}">
                  <a16:creationId xmlns:a16="http://schemas.microsoft.com/office/drawing/2014/main" id="{EF0FFCA2-4CE8-6230-9EE3-3F6C13148E07}"/>
                </a:ext>
              </a:extLst>
            </p:cNvPr>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a:extLst>
              <a:ext uri="{FF2B5EF4-FFF2-40B4-BE49-F238E27FC236}">
                <a16:creationId xmlns:a16="http://schemas.microsoft.com/office/drawing/2014/main" id="{41D57043-F0C9-1B9B-BB7F-1D7BA67FD1A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17" name="Подзаголовок 3">
            <a:extLst>
              <a:ext uri="{FF2B5EF4-FFF2-40B4-BE49-F238E27FC236}">
                <a16:creationId xmlns:a16="http://schemas.microsoft.com/office/drawing/2014/main" id="{22259E05-CD9E-5956-C38C-592CB123C6A8}"/>
              </a:ext>
            </a:extLst>
          </p:cNvPr>
          <p:cNvSpPr txBox="1">
            <a:spLocks/>
          </p:cNvSpPr>
          <p:nvPr/>
        </p:nvSpPr>
        <p:spPr>
          <a:xfrm>
            <a:off x="3823621" y="1017724"/>
            <a:ext cx="4074750" cy="39391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Когда мы объявляем переменную </a:t>
            </a:r>
            <a:r>
              <a:rPr lang="ru-RU" sz="2000" i="1" dirty="0"/>
              <a:t>внутри</a:t>
            </a:r>
            <a:r>
              <a:rPr lang="ru-RU" sz="2000" dirty="0"/>
              <a:t> класса, но </a:t>
            </a:r>
            <a:r>
              <a:rPr lang="ru-RU" sz="2000" i="1" dirty="0"/>
              <a:t>вне</a:t>
            </a:r>
            <a:r>
              <a:rPr lang="ru-RU" sz="2000" dirty="0"/>
              <a:t> метода, она называется статической переменной или переменной класса. Её можно вызвать непосредственно из класса, но не через экземпляры класса.  </a:t>
            </a:r>
          </a:p>
        </p:txBody>
      </p:sp>
      <p:sp>
        <p:nvSpPr>
          <p:cNvPr id="11" name="Заголовок 1">
            <a:extLst>
              <a:ext uri="{FF2B5EF4-FFF2-40B4-BE49-F238E27FC236}">
                <a16:creationId xmlns:a16="http://schemas.microsoft.com/office/drawing/2014/main" id="{A4C06AD3-1F48-C96D-CEEE-D90DA7BBB0AD}"/>
              </a:ext>
            </a:extLst>
          </p:cNvPr>
          <p:cNvSpPr>
            <a:spLocks noGrp="1"/>
          </p:cNvSpPr>
          <p:nvPr>
            <p:ph type="title"/>
          </p:nvPr>
        </p:nvSpPr>
        <p:spPr>
          <a:xfrm>
            <a:off x="713250" y="445024"/>
            <a:ext cx="7717500" cy="572700"/>
          </a:xfrm>
        </p:spPr>
        <p:txBody>
          <a:bodyPr/>
          <a:lstStyle/>
          <a:p>
            <a:pPr algn="ctr"/>
            <a:r>
              <a:rPr lang="ru-RU" dirty="0"/>
              <a:t>Статические переменные</a:t>
            </a:r>
            <a:endParaRPr lang="ru-BY" dirty="0"/>
          </a:p>
        </p:txBody>
      </p:sp>
      <p:pic>
        <p:nvPicPr>
          <p:cNvPr id="13" name="Рисунок 12">
            <a:extLst>
              <a:ext uri="{FF2B5EF4-FFF2-40B4-BE49-F238E27FC236}">
                <a16:creationId xmlns:a16="http://schemas.microsoft.com/office/drawing/2014/main" id="{CAB24CCD-B36F-DF74-748F-D736E79E791E}"/>
              </a:ext>
            </a:extLst>
          </p:cNvPr>
          <p:cNvPicPr>
            <a:picLocks noChangeAspect="1"/>
          </p:cNvPicPr>
          <p:nvPr/>
        </p:nvPicPr>
        <p:blipFill>
          <a:blip r:embed="rId5"/>
          <a:stretch>
            <a:fillRect/>
          </a:stretch>
        </p:blipFill>
        <p:spPr>
          <a:xfrm>
            <a:off x="387038" y="1032772"/>
            <a:ext cx="3479789" cy="3924131"/>
          </a:xfrm>
          <a:prstGeom prst="rect">
            <a:avLst/>
          </a:prstGeom>
        </p:spPr>
      </p:pic>
    </p:spTree>
    <p:extLst>
      <p:ext uri="{BB962C8B-B14F-4D97-AF65-F5344CB8AC3E}">
        <p14:creationId xmlns:p14="http://schemas.microsoft.com/office/powerpoint/2010/main" val="2269362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B69F773-5BF2-5738-1754-A7BBD1CC99DC}"/>
              </a:ext>
            </a:extLst>
          </p:cNvPr>
          <p:cNvPicPr>
            <a:picLocks noChangeAspect="1"/>
          </p:cNvPicPr>
          <p:nvPr/>
        </p:nvPicPr>
        <p:blipFill rotWithShape="1">
          <a:blip r:embed="rId2">
            <a:alphaModFix amt="75000"/>
          </a:blip>
          <a:srcRect t="4196" r="4196"/>
          <a:stretch/>
        </p:blipFill>
        <p:spPr>
          <a:xfrm>
            <a:off x="0" y="1"/>
            <a:ext cx="9144000" cy="5143499"/>
          </a:xfrm>
          <a:prstGeom prst="rect">
            <a:avLst/>
          </a:prstGeom>
        </p:spPr>
      </p:pic>
      <p:sp>
        <p:nvSpPr>
          <p:cNvPr id="5" name="Google Shape;983;p58">
            <a:extLst>
              <a:ext uri="{FF2B5EF4-FFF2-40B4-BE49-F238E27FC236}">
                <a16:creationId xmlns:a16="http://schemas.microsoft.com/office/drawing/2014/main" id="{BD279BD0-5AA0-0985-BF3A-41E7C9F7661C}"/>
              </a:ext>
            </a:extLst>
          </p:cNvPr>
          <p:cNvSpPr/>
          <p:nvPr/>
        </p:nvSpPr>
        <p:spPr>
          <a:xfrm>
            <a:off x="6208650" y="4390680"/>
            <a:ext cx="2222100" cy="2222100"/>
          </a:xfrm>
          <a:prstGeom prst="ellipse">
            <a:avLst/>
          </a:prstGeom>
          <a:solidFill>
            <a:srgbClr val="FF5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Рисунок 5">
            <a:extLst>
              <a:ext uri="{FF2B5EF4-FFF2-40B4-BE49-F238E27FC236}">
                <a16:creationId xmlns:a16="http://schemas.microsoft.com/office/drawing/2014/main" id="{2CDA940C-E57B-3CE1-F1D9-6080E2A04D0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Lst>
          </a:blip>
          <a:stretch>
            <a:fillRect/>
          </a:stretch>
        </p:blipFill>
        <p:spPr>
          <a:xfrm>
            <a:off x="8407219" y="64441"/>
            <a:ext cx="556390" cy="339743"/>
          </a:xfrm>
          <a:prstGeom prst="rect">
            <a:avLst/>
          </a:prstGeom>
        </p:spPr>
      </p:pic>
      <p:sp>
        <p:nvSpPr>
          <p:cNvPr id="9" name="Заголовок 1">
            <a:extLst>
              <a:ext uri="{FF2B5EF4-FFF2-40B4-BE49-F238E27FC236}">
                <a16:creationId xmlns:a16="http://schemas.microsoft.com/office/drawing/2014/main" id="{3A77F4EF-B730-4229-E154-DDD3224EC8E5}"/>
              </a:ext>
            </a:extLst>
          </p:cNvPr>
          <p:cNvSpPr>
            <a:spLocks noGrp="1"/>
          </p:cNvSpPr>
          <p:nvPr>
            <p:ph type="title"/>
          </p:nvPr>
        </p:nvSpPr>
        <p:spPr>
          <a:xfrm>
            <a:off x="713250" y="445024"/>
            <a:ext cx="7717500" cy="572700"/>
          </a:xfrm>
        </p:spPr>
        <p:txBody>
          <a:bodyPr/>
          <a:lstStyle/>
          <a:p>
            <a:pPr algn="ctr"/>
            <a:r>
              <a:rPr lang="ru-RU" dirty="0"/>
              <a:t>Статические методы</a:t>
            </a:r>
            <a:endParaRPr lang="ru-BY" dirty="0"/>
          </a:p>
        </p:txBody>
      </p:sp>
      <p:sp>
        <p:nvSpPr>
          <p:cNvPr id="2" name="Подзаголовок 3">
            <a:extLst>
              <a:ext uri="{FF2B5EF4-FFF2-40B4-BE49-F238E27FC236}">
                <a16:creationId xmlns:a16="http://schemas.microsoft.com/office/drawing/2014/main" id="{30722D25-3E1D-0612-6370-11478E23815F}"/>
              </a:ext>
            </a:extLst>
          </p:cNvPr>
          <p:cNvSpPr txBox="1">
            <a:spLocks/>
          </p:cNvSpPr>
          <p:nvPr/>
        </p:nvSpPr>
        <p:spPr>
          <a:xfrm>
            <a:off x="713250" y="1058565"/>
            <a:ext cx="7717499" cy="3639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unito" pitchFamily="2" charset="-52"/>
                <a:ea typeface="Nunito" pitchFamily="2" charset="-52"/>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Статические методы в </a:t>
            </a:r>
            <a:r>
              <a:rPr lang="en-US" sz="2000" dirty="0"/>
              <a:t>Python </a:t>
            </a:r>
            <a:r>
              <a:rPr lang="ru-RU" sz="2000" dirty="0"/>
              <a:t>похожи на статические переменные, которые привязаны к классу, а не к объекту класса. Статический метод можно вызвать без создания экземпляра класса. У статического метода нет ссылки на экземпляр объекта (нет параметра </a:t>
            </a:r>
            <a:r>
              <a:rPr lang="en-US" sz="2000" b="1" dirty="0"/>
              <a:t>self</a:t>
            </a:r>
            <a:r>
              <a:rPr lang="en-US" sz="2000" dirty="0"/>
              <a:t>)</a:t>
            </a:r>
            <a:r>
              <a:rPr lang="ru-RU" sz="2000" dirty="0"/>
              <a:t> и нет ссылки на класс (нет параметра </a:t>
            </a:r>
            <a:r>
              <a:rPr lang="en-US" sz="2000" b="1" dirty="0" err="1"/>
              <a:t>cls</a:t>
            </a:r>
            <a:r>
              <a:rPr lang="en-US" sz="2000" dirty="0"/>
              <a:t>), </a:t>
            </a:r>
            <a:r>
              <a:rPr lang="ru-RU" sz="2000" dirty="0"/>
              <a:t>так что он не может менять состояние объекта или состояние класса. </a:t>
            </a:r>
          </a:p>
          <a:p>
            <a:pPr marL="92075" marR="0" lvl="0" algn="l" defTabSz="914400" rtl="0" eaLnBrk="1" fontAlgn="auto" latinLnBrk="0" hangingPunct="1">
              <a:lnSpc>
                <a:spcPct val="100000"/>
              </a:lnSpc>
              <a:spcBef>
                <a:spcPts val="0"/>
              </a:spcBef>
              <a:spcAft>
                <a:spcPts val="0"/>
              </a:spcAft>
              <a:buClr>
                <a:srgbClr val="8E7CC3"/>
              </a:buClr>
              <a:buSzPts val="1800"/>
              <a:tabLst>
                <a:tab pos="527050" algn="l"/>
              </a:tabLst>
              <a:defRPr/>
            </a:pPr>
            <a:r>
              <a:rPr lang="ru-RU" sz="2000" dirty="0"/>
              <a:t>	Статические методы делают код более удобным в отношении импорта по сравнению с обычными функциями, так как нет необходимости импортировать каждую функцию отдельно, нужно лишь импортировать определённый класс с полным набором определённых в нем статических методов. </a:t>
            </a:r>
          </a:p>
        </p:txBody>
      </p:sp>
    </p:spTree>
    <p:extLst>
      <p:ext uri="{BB962C8B-B14F-4D97-AF65-F5344CB8AC3E}">
        <p14:creationId xmlns:p14="http://schemas.microsoft.com/office/powerpoint/2010/main" val="183827357"/>
      </p:ext>
    </p:extLst>
  </p:cSld>
  <p:clrMapOvr>
    <a:masterClrMapping/>
  </p:clrMapOvr>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95857</TotalTime>
  <Words>1974</Words>
  <Application>Microsoft Macintosh PowerPoint</Application>
  <PresentationFormat>Экран (16:9)</PresentationFormat>
  <Paragraphs>163</Paragraphs>
  <Slides>41</Slides>
  <Notes>1</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41</vt:i4>
      </vt:variant>
    </vt:vector>
  </HeadingPairs>
  <TitlesOfParts>
    <vt:vector size="49" baseType="lpstr">
      <vt:lpstr>Nunito</vt:lpstr>
      <vt:lpstr>Roboto Condensed Light</vt:lpstr>
      <vt:lpstr>Arial</vt:lpstr>
      <vt:lpstr>Baloo 2</vt:lpstr>
      <vt:lpstr>El Messiri</vt:lpstr>
      <vt:lpstr>JetBrains Mono Medium</vt:lpstr>
      <vt:lpstr>JetBrains Mono ExtraBold</vt:lpstr>
      <vt:lpstr>Programming Language Master's Degree by Slidesgo</vt:lpstr>
      <vt:lpstr>ООП (часть 2)</vt:lpstr>
      <vt:lpstr>План занятия</vt:lpstr>
      <vt:lpstr>Методы</vt:lpstr>
      <vt:lpstr>Методы экземпляра класса</vt:lpstr>
      <vt:lpstr>Методы класса</vt:lpstr>
      <vt:lpstr>Методы класса (пример)</vt:lpstr>
      <vt:lpstr>Методы класса (пример)</vt:lpstr>
      <vt:lpstr>Статические переменные</vt:lpstr>
      <vt:lpstr>Статические методы</vt:lpstr>
      <vt:lpstr>Статические методы</vt:lpstr>
      <vt:lpstr>Property</vt:lpstr>
      <vt:lpstr>Property</vt:lpstr>
      <vt:lpstr>Property</vt:lpstr>
      <vt:lpstr>Property</vt:lpstr>
      <vt:lpstr>Property</vt:lpstr>
      <vt:lpstr>Метаклассы</vt:lpstr>
      <vt:lpstr>Метаклассы</vt:lpstr>
      <vt:lpstr>Метаклассы</vt:lpstr>
      <vt:lpstr>Метаклассы</vt:lpstr>
      <vt:lpstr>Метаклассы</vt:lpstr>
      <vt:lpstr>Метаклассы</vt:lpstr>
      <vt:lpstr>Метаклассы</vt:lpstr>
      <vt:lpstr>Метаклассы</vt:lpstr>
      <vt:lpstr>Метаклассы</vt:lpstr>
      <vt:lpstr>Метаклассы</vt:lpstr>
      <vt:lpstr>Метаклассы</vt:lpstr>
      <vt:lpstr>Классы данных</vt:lpstr>
      <vt:lpstr>Классы данных</vt:lpstr>
      <vt:lpstr>Классы данных</vt:lpstr>
      <vt:lpstr>Классы данных</vt:lpstr>
      <vt:lpstr>Классы данных</vt:lpstr>
      <vt:lpstr>Классы данных</vt:lpstr>
      <vt:lpstr>Классы данных</vt:lpstr>
      <vt:lpstr>Классы данных</vt:lpstr>
      <vt:lpstr>Классы данных</vt:lpstr>
      <vt:lpstr>Классы данных</vt:lpstr>
      <vt:lpstr>Классы данных</vt:lpstr>
      <vt:lpstr>Задания</vt:lpstr>
      <vt:lpstr>Задания</vt:lpstr>
      <vt:lpstr>Задания</vt:lpstr>
      <vt:lpstr>Контрольные вопросы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Курс Computer Science</dc:title>
  <dc:creator>Pavel Miskevich</dc:creator>
  <cp:lastModifiedBy>Евгений Ерохин</cp:lastModifiedBy>
  <cp:revision>112</cp:revision>
  <dcterms:modified xsi:type="dcterms:W3CDTF">2023-02-12T13:26:56Z</dcterms:modified>
</cp:coreProperties>
</file>